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4"/>
    <p:sldMasterId id="2147483677" r:id="rId5"/>
  </p:sldMasterIdLst>
  <p:notesMasterIdLst>
    <p:notesMasterId r:id="rId33"/>
  </p:notesMasterIdLst>
  <p:sldIdLst>
    <p:sldId id="358" r:id="rId6"/>
    <p:sldId id="347" r:id="rId7"/>
    <p:sldId id="354" r:id="rId8"/>
    <p:sldId id="349" r:id="rId9"/>
    <p:sldId id="359" r:id="rId10"/>
    <p:sldId id="366" r:id="rId11"/>
    <p:sldId id="351" r:id="rId12"/>
    <p:sldId id="360" r:id="rId13"/>
    <p:sldId id="283" r:id="rId14"/>
    <p:sldId id="361" r:id="rId15"/>
    <p:sldId id="261" r:id="rId16"/>
    <p:sldId id="365" r:id="rId17"/>
    <p:sldId id="370" r:id="rId18"/>
    <p:sldId id="364" r:id="rId19"/>
    <p:sldId id="268" r:id="rId20"/>
    <p:sldId id="371" r:id="rId21"/>
    <p:sldId id="281" r:id="rId22"/>
    <p:sldId id="355" r:id="rId23"/>
    <p:sldId id="273" r:id="rId24"/>
    <p:sldId id="269" r:id="rId25"/>
    <p:sldId id="275" r:id="rId26"/>
    <p:sldId id="356" r:id="rId27"/>
    <p:sldId id="335" r:id="rId28"/>
    <p:sldId id="353" r:id="rId29"/>
    <p:sldId id="369" r:id="rId30"/>
    <p:sldId id="313" r:id="rId31"/>
    <p:sldId id="368" r:id="rId32"/>
  </p:sldIdLst>
  <p:sldSz cx="9144000" cy="5143500" type="screen16x9"/>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oley, Clare (ASD-S)" initials="TC(" lastIdx="2" clrIdx="0">
    <p:extLst>
      <p:ext uri="{19B8F6BF-5375-455C-9EA6-DF929625EA0E}">
        <p15:presenceInfo xmlns:p15="http://schemas.microsoft.com/office/powerpoint/2012/main" userId="S::Clare.Tooley@nbed.nb.ca::9ffc4398-0d10-4901-8c46-bb8d87db2915" providerId="AD"/>
      </p:ext>
    </p:extLst>
  </p:cmAuthor>
  <p:cmAuthor id="2" name="Hogan, Ann (DH/MS)" initials="HA(" lastIdx="1" clrIdx="1">
    <p:extLst>
      <p:ext uri="{19B8F6BF-5375-455C-9EA6-DF929625EA0E}">
        <p15:presenceInfo xmlns:p15="http://schemas.microsoft.com/office/powerpoint/2012/main" userId="Hogan, Ann (DH/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FFFF"/>
    <a:srgbClr val="F8F8F8"/>
    <a:srgbClr val="DDF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4FFFAF4-54B0-4B40-A0FC-F354C30E4DB9}">
  <a:tblStyle styleId="{D4FFFAF4-54B0-4B40-A0FC-F354C30E4DB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4" autoAdjust="0"/>
    <p:restoredTop sz="87013" autoAdjust="0"/>
  </p:normalViewPr>
  <p:slideViewPr>
    <p:cSldViewPr snapToGrid="0">
      <p:cViewPr varScale="1">
        <p:scale>
          <a:sx n="78" d="100"/>
          <a:sy n="78" d="100"/>
        </p:scale>
        <p:origin x="1392" y="84"/>
      </p:cViewPr>
      <p:guideLst/>
    </p:cSldViewPr>
  </p:slideViewPr>
  <p:notesTextViewPr>
    <p:cViewPr>
      <p:scale>
        <a:sx n="3" d="2"/>
        <a:sy n="3" d="2"/>
      </p:scale>
      <p:origin x="0" y="0"/>
    </p:cViewPr>
  </p:notesTextViewPr>
  <p:sorterViewPr>
    <p:cViewPr>
      <p:scale>
        <a:sx n="90" d="100"/>
        <a:sy n="90" d="100"/>
      </p:scale>
      <p:origin x="0" y="0"/>
    </p:cViewPr>
  </p:sorterViewPr>
  <p:notesViewPr>
    <p:cSldViewPr snapToGrid="0">
      <p:cViewPr varScale="1">
        <p:scale>
          <a:sx n="54" d="100"/>
          <a:sy n="54" d="100"/>
        </p:scale>
        <p:origin x="287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anada.ca/en/public-health/services/diseases/2019-novel-coronavirus-infection/prevention-risks/about-non-medical-masks-face-coverings.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youtube.com/watch?v=gvLA--hGU70&amp;feature=youtu.be" TargetMode="External"/><Relationship Id="rId4" Type="http://schemas.openxmlformats.org/officeDocument/2006/relationships/hyperlink" Target="https://www.canada.ca/en/public-health/services/diseases/coronavirus-disease-covid-19.html?utm_campaign=not-applicable&amp;utm_medium=vanity-url&amp;utm_source=canada-ca_coronaviru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2.gnb.ca/content/dam/gnb/Departments/h-s/pdf/mental_health_factsheet_parentsguardians_EN.pdf"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nactatr.com/news/guidere-entry.htm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achurchforstarvingartists.wordpress.com/2011/09/14/saying-thank-you-clergy-editio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ho.int/emergencies/diseases/novel-coronavirus-2019/advice-for-public/myth-buster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endParaRPr lang="en-US" dirty="0"/>
          </a:p>
        </p:txBody>
      </p:sp>
    </p:spTree>
    <p:extLst>
      <p:ext uri="{BB962C8B-B14F-4D97-AF65-F5344CB8AC3E}">
        <p14:creationId xmlns:p14="http://schemas.microsoft.com/office/powerpoint/2010/main" val="1393406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Image </a:t>
            </a:r>
            <a:r>
              <a:rPr lang="en-CA" dirty="0" err="1"/>
              <a:t>Pixabay</a:t>
            </a:r>
            <a:r>
              <a:rPr lang="en-CA" dirty="0"/>
              <a:t> https://cdn.pixabay.com/photo/2020/03/26/09/06/covid-19-4969674__340.jpg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Government of Canada, </a:t>
            </a:r>
            <a:r>
              <a:rPr lang="en-US" i="1" dirty="0"/>
              <a:t>Non-medical masks and face coverings (</a:t>
            </a:r>
            <a:r>
              <a:rPr lang="en-US" dirty="0"/>
              <a:t>2020) accessed on August 20,2020 at </a:t>
            </a:r>
            <a:r>
              <a:rPr lang="en-CA" dirty="0">
                <a:hlinkClick r:id="rId3"/>
              </a:rPr>
              <a:t>https://www.canada.ca/en/public-health/services/diseases/2019-novel-coronavirus-infection/prevention-risks/about-non-medical-masks-face-coverings.html</a:t>
            </a:r>
            <a:r>
              <a:rPr lang="en-CA" dirty="0"/>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Health Canada Video:  https://www.youtube.com/watch?v=gvLA--hGU70&amp;feature=youtu.be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Transcript</a:t>
            </a:r>
          </a:p>
          <a:p>
            <a:r>
              <a:rPr lang="en-CA" b="1" dirty="0"/>
              <a:t>Text on-screen from step 1 to step 9: COVID-19: How to wear a non-medical mask or face covering properly</a:t>
            </a:r>
            <a:endParaRPr lang="en-CA" dirty="0"/>
          </a:p>
          <a:p>
            <a:r>
              <a:rPr lang="en-CA" dirty="0"/>
              <a:t>To continue to limit the spread of COVID-19, here’s how to wear a non-medical mask or face covering when physical distancing is difficult.</a:t>
            </a:r>
          </a:p>
          <a:p>
            <a:r>
              <a:rPr lang="en-CA" b="1" dirty="0"/>
              <a:t>Text on-screen: Step 1: Wash your hands before use</a:t>
            </a:r>
            <a:endParaRPr lang="en-CA" dirty="0"/>
          </a:p>
          <a:p>
            <a:r>
              <a:rPr lang="en-CA" dirty="0"/>
              <a:t>Start by washing your hands with soap for 20 seconds.</a:t>
            </a:r>
          </a:p>
          <a:p>
            <a:r>
              <a:rPr lang="en-CA" b="1" dirty="0"/>
              <a:t>Text on-screen: Step 2: Use loops or ties to place mask over nose and mouth, and secure it</a:t>
            </a:r>
            <a:endParaRPr lang="en-CA" dirty="0"/>
          </a:p>
          <a:p>
            <a:r>
              <a:rPr lang="en-CA" dirty="0"/>
              <a:t>Then, pick up the mask by the ties or loops, place it over your nose and mouth, and secure it behind your head or ears.</a:t>
            </a:r>
          </a:p>
          <a:p>
            <a:r>
              <a:rPr lang="en-CA" b="1" dirty="0"/>
              <a:t>Text on-screen: Step 3: Adjust mask if needed</a:t>
            </a:r>
            <a:endParaRPr lang="en-CA" dirty="0"/>
          </a:p>
          <a:p>
            <a:r>
              <a:rPr lang="en-CA" dirty="0"/>
              <a:t>From there, adjust the mask to ensure your nose and mouth are fully covered, so there are no gaps. Then wash your hands again.</a:t>
            </a:r>
          </a:p>
          <a:p>
            <a:r>
              <a:rPr lang="en-CA" b="1" dirty="0"/>
              <a:t>Text on-screen: Step 4: Avoid touching the mask</a:t>
            </a:r>
            <a:endParaRPr lang="en-CA" dirty="0"/>
          </a:p>
          <a:p>
            <a:r>
              <a:rPr lang="en-CA" dirty="0"/>
              <a:t>While wearing the mask, avoid touching it or touching your face. And wash your hands if you do.</a:t>
            </a:r>
          </a:p>
          <a:p>
            <a:r>
              <a:rPr lang="en-CA" b="1" dirty="0"/>
              <a:t>Text on-screen: Step 5: Remove using the loops</a:t>
            </a:r>
            <a:endParaRPr lang="en-CA" dirty="0"/>
          </a:p>
          <a:p>
            <a:r>
              <a:rPr lang="en-CA" dirty="0"/>
              <a:t>Once you’re done using the mask, remove it by the ties or loops without touching the front.</a:t>
            </a:r>
          </a:p>
          <a:p>
            <a:r>
              <a:rPr lang="en-CA" b="1" dirty="0"/>
              <a:t>Text on-screen: Step 6: Fold and place inside a clean bag</a:t>
            </a:r>
            <a:endParaRPr lang="en-CA" dirty="0"/>
          </a:p>
          <a:p>
            <a:r>
              <a:rPr lang="en-CA" dirty="0"/>
              <a:t>Fold the outer parts of the mask together, and place it in a clean bag to wash later. Or if it's a single-use mask, throw it out in the garbage. Then wash your hands right away.</a:t>
            </a:r>
          </a:p>
          <a:p>
            <a:pPr marL="158750" indent="0">
              <a:buNone/>
            </a:pPr>
            <a:r>
              <a:rPr lang="en-CA" b="1" dirty="0"/>
              <a:t>WHO – research showing some protection for wearer </a:t>
            </a:r>
          </a:p>
          <a:p>
            <a:pPr marL="158750" indent="0">
              <a:buNone/>
            </a:pPr>
            <a:r>
              <a:rPr lang="en-CA" b="1" dirty="0"/>
              <a:t>protection for the person you are close to</a:t>
            </a:r>
          </a:p>
          <a:p>
            <a:r>
              <a:rPr lang="en-CA" b="1" dirty="0"/>
              <a:t>Text on-screen: Step 7: Change if moist, dirty or damaged</a:t>
            </a:r>
            <a:endParaRPr lang="en-CA" dirty="0"/>
          </a:p>
          <a:p>
            <a:r>
              <a:rPr lang="en-CA" dirty="0"/>
              <a:t>Change your mask whenever it becomes moist, dirty or damaged.</a:t>
            </a:r>
          </a:p>
          <a:p>
            <a:r>
              <a:rPr lang="en-CA" b="1" dirty="0"/>
              <a:t>Text on-screen: Step 8: Don’t hang from your neck or ears</a:t>
            </a:r>
            <a:endParaRPr lang="en-CA" dirty="0"/>
          </a:p>
          <a:p>
            <a:r>
              <a:rPr lang="en-CA" dirty="0"/>
              <a:t>Don’t leave the mask hanging from your neck or ears.</a:t>
            </a:r>
          </a:p>
          <a:p>
            <a:r>
              <a:rPr lang="en-CA" b="1" dirty="0"/>
              <a:t>Text on-screen: Step 9: Wash your hands after use</a:t>
            </a:r>
            <a:endParaRPr lang="en-CA" dirty="0"/>
          </a:p>
          <a:p>
            <a:r>
              <a:rPr lang="en-CA" dirty="0"/>
              <a:t>And remember: always wash your hands after using a mask.</a:t>
            </a:r>
          </a:p>
          <a:p>
            <a:r>
              <a:rPr lang="en-CA" b="1" dirty="0"/>
              <a:t>Text on-screen: When you wear a mask, you’re protecting others around you.</a:t>
            </a:r>
            <a:endParaRPr lang="en-CA" dirty="0"/>
          </a:p>
          <a:p>
            <a:r>
              <a:rPr lang="en-CA" dirty="0"/>
              <a:t>But a mask alone will not prevent the spread of COVID-19. So continue frequent hand washing, practising physical distancing and staying home if you’re sick. Let’s protect each other. Learn more at </a:t>
            </a:r>
            <a:r>
              <a:rPr lang="en-CA" dirty="0">
                <a:hlinkClick r:id="rId4"/>
              </a:rPr>
              <a:t>Canada.ca/coronavirus</a:t>
            </a:r>
            <a:r>
              <a:rPr lang="en-CA" dirty="0"/>
              <a:t> (Government of Canada,  How to wear a non-medical mask (2020) accessed on August 20, 2020 at </a:t>
            </a:r>
            <a:r>
              <a:rPr lang="en-CA" dirty="0">
                <a:hlinkClick r:id="rId5"/>
              </a:rPr>
              <a:t>https://www.youtube.com/watch?v=gvLA--hGU70&amp;feature=youtu.be</a:t>
            </a:r>
            <a:r>
              <a:rPr lang="en-CA"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B73DB-BC17-48B4-B479-17367574A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362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False. Visors alone provide ineffective protection against COVID-19. A mask is more protective because it covers the mouth and nose, to reduce droplet spread when people cough, talk or sneeze. If you choose to wear a visor, wear a mask, as well (World Health Organization, 2020)  </a:t>
            </a:r>
            <a:endParaRPr lang="en-CA" dirty="0"/>
          </a:p>
          <a:p>
            <a:endParaRPr lang="en-US" dirty="0"/>
          </a:p>
        </p:txBody>
      </p:sp>
    </p:spTree>
    <p:extLst>
      <p:ext uri="{BB962C8B-B14F-4D97-AF65-F5344CB8AC3E}">
        <p14:creationId xmlns:p14="http://schemas.microsoft.com/office/powerpoint/2010/main" val="2436532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6bd56c9061_0_259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6bd56c9061_0_259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Adapted from WorkSafe BC (2020)</a:t>
            </a:r>
            <a:endParaRPr dirty="0"/>
          </a:p>
        </p:txBody>
      </p:sp>
    </p:spTree>
    <p:extLst>
      <p:ext uri="{BB962C8B-B14F-4D97-AF65-F5344CB8AC3E}">
        <p14:creationId xmlns:p14="http://schemas.microsoft.com/office/powerpoint/2010/main" val="3192082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Adapted from Government of New Brunswick,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B73DB-BC17-48B4-B479-17367574A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266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EECD Return to School Sept 2020 Parent and Public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B73DB-BC17-48B4-B479-17367574A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332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(Anglophone South School District Return to School Operational Plan, 2020)</a:t>
            </a:r>
          </a:p>
          <a:p>
            <a:pPr marL="15875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B73DB-BC17-48B4-B479-17367574A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191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(Anglophone South School District Return to School Operational Plan, 2020)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B73DB-BC17-48B4-B479-17367574A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800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waiting to enter, remain 2 meters apart from others. Wear a mask when this is not possible.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(Anglophone South School District Return to School Operational Plan, 2020)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B73DB-BC17-48B4-B479-17367574A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525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Adapted from the Anglophone South School District Return to School Operational Plan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B73DB-BC17-48B4-B479-17367574A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410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6bd56c9061_0_22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6bd56c9061_0_221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Anglophone South School District Operational Plan (2020). Certain regulatory officers, such as WorkSafe NB and Public Health representatives may do spot checks. Access is to be provided and appropriate health and safety measures followed.</a:t>
            </a:r>
          </a:p>
          <a:p>
            <a:pPr marL="0" indent="0">
              <a:buNone/>
            </a:pPr>
            <a:endParaRPr lang="en-US" dirty="0"/>
          </a:p>
          <a:p>
            <a:pPr marL="0" indent="0">
              <a:buNone/>
            </a:pPr>
            <a:r>
              <a:rPr lang="en-US" dirty="0"/>
              <a:t>Parent meetings may be scheduled by appointment. </a:t>
            </a:r>
          </a:p>
          <a:p>
            <a:pPr marL="0" indent="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Note* Covid-19 = CO (Corona) VI (Virus) D (Disease) 19 (Year)</a:t>
            </a:r>
          </a:p>
        </p:txBody>
      </p:sp>
    </p:spTree>
    <p:extLst>
      <p:ext uri="{BB962C8B-B14F-4D97-AF65-F5344CB8AC3E}">
        <p14:creationId xmlns:p14="http://schemas.microsoft.com/office/powerpoint/2010/main" val="2463870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(Anglophone South School District Return to School Operational Plan, 2020)</a:t>
            </a:r>
            <a:endParaRPr lang="en-CA" dirty="0"/>
          </a:p>
        </p:txBody>
      </p:sp>
    </p:spTree>
    <p:extLst>
      <p:ext uri="{BB962C8B-B14F-4D97-AF65-F5344CB8AC3E}">
        <p14:creationId xmlns:p14="http://schemas.microsoft.com/office/powerpoint/2010/main" val="2996950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6b20e22304_0_8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6b20e22304_0_8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(Anglophone South School District Return to School, 2020)</a:t>
            </a:r>
          </a:p>
          <a:p>
            <a:pPr marL="0" indent="0">
              <a:buNone/>
            </a:pPr>
            <a:endParaRPr lang="en-US" dirty="0"/>
          </a:p>
        </p:txBody>
      </p:sp>
    </p:spTree>
    <p:extLst>
      <p:ext uri="{BB962C8B-B14F-4D97-AF65-F5344CB8AC3E}">
        <p14:creationId xmlns:p14="http://schemas.microsoft.com/office/powerpoint/2010/main" val="2605541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(Anglophone South School District’s Return to School Guide, 2020)</a:t>
            </a:r>
            <a:endParaRPr lang="en-CA" dirty="0"/>
          </a:p>
        </p:txBody>
      </p:sp>
    </p:spTree>
    <p:extLst>
      <p:ext uri="{BB962C8B-B14F-4D97-AF65-F5344CB8AC3E}">
        <p14:creationId xmlns:p14="http://schemas.microsoft.com/office/powerpoint/2010/main" val="949331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858481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6bd56c9061_0_259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6bd56c9061_0_259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u="none" dirty="0">
                <a:solidFill>
                  <a:schemeClr val="bg1"/>
                </a:solidFill>
                <a:latin typeface="Calibri" panose="020F0502020204030204" pitchFamily="34" charset="0"/>
                <a:ea typeface="Anaheim"/>
                <a:cs typeface="Calibri" panose="020F0502020204030204" pitchFamily="34" charset="0"/>
                <a:sym typeface="Anaheim"/>
              </a:rPr>
              <a:t>Government of New Brunswick, </a:t>
            </a:r>
            <a:r>
              <a:rPr lang="en-CA" i="1" u="none" dirty="0">
                <a:solidFill>
                  <a:schemeClr val="bg1"/>
                </a:solidFill>
                <a:latin typeface="Calibri" panose="020F0502020204030204" pitchFamily="34" charset="0"/>
                <a:ea typeface="Anaheim"/>
                <a:cs typeface="Calibri" panose="020F0502020204030204" pitchFamily="34" charset="0"/>
                <a:sym typeface="Anaheim"/>
              </a:rPr>
              <a:t>Mental Health During COVID-19 (</a:t>
            </a:r>
            <a:r>
              <a:rPr lang="en-CA" u="none" dirty="0">
                <a:solidFill>
                  <a:schemeClr val="bg1"/>
                </a:solidFill>
                <a:latin typeface="Calibri" panose="020F0502020204030204" pitchFamily="34" charset="0"/>
                <a:ea typeface="Anaheim"/>
                <a:cs typeface="Calibri" panose="020F0502020204030204" pitchFamily="34" charset="0"/>
                <a:sym typeface="Anaheim"/>
              </a:rPr>
              <a:t>2020). Accessed on August 20, 2020 at </a:t>
            </a:r>
            <a:r>
              <a:rPr lang="en-CA" dirty="0">
                <a:hlinkClick r:id="rId3"/>
              </a:rPr>
              <a:t>https://www2.gnb.ca/content/dam/gnb/Departments/h-s/pdf/mental_health_factsheet_parentsguardians_EN.pdf</a:t>
            </a:r>
            <a:endParaRPr lang="en-C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u="none" dirty="0">
                <a:solidFill>
                  <a:schemeClr val="bg1"/>
                </a:solidFill>
                <a:latin typeface="Calibri" panose="020F0502020204030204" pitchFamily="34" charset="0"/>
                <a:ea typeface="Anaheim"/>
                <a:cs typeface="Calibri" panose="020F0502020204030204" pitchFamily="34" charset="0"/>
                <a:sym typeface="Anaheim"/>
              </a:rPr>
              <a:t>. </a:t>
            </a:r>
            <a:endParaRPr lang="en-US" u="none" dirty="0">
              <a:solidFill>
                <a:schemeClr val="bg1"/>
              </a:solidFill>
              <a:latin typeface="Calibri" panose="020F0502020204030204" pitchFamily="34" charset="0"/>
              <a:ea typeface="Anaheim"/>
              <a:cs typeface="Calibri" panose="020F0502020204030204" pitchFamily="34" charset="0"/>
              <a:sym typeface="Anaheim"/>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u="sng"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u="sng"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u="sng"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Guidelines for Re-Entry into the School Setting During the Pandemic: Managing Social, Emotional and Traumatic Impact NACTATR Guide to School Re-</a:t>
            </a:r>
            <a:r>
              <a:rPr lang="en-CA" u="sng" dirty="0" err="1">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Entry</a:t>
            </a:r>
            <a:r>
              <a:rPr lang="en-CA" u="sng" dirty="0" err="1">
                <a:solidFill>
                  <a:schemeClr val="bg1"/>
                </a:solidFill>
                <a:latin typeface="Calibri" panose="020F0502020204030204" pitchFamily="34" charset="0"/>
                <a:cs typeface="Calibri" panose="020F0502020204030204" pitchFamily="34" charset="0"/>
              </a:rPr>
              <a:t>https</a:t>
            </a:r>
            <a:r>
              <a:rPr lang="en-CA" u="sng" dirty="0">
                <a:solidFill>
                  <a:schemeClr val="bg1"/>
                </a:solidFill>
                <a:latin typeface="Calibri" panose="020F0502020204030204" pitchFamily="34" charset="0"/>
                <a:cs typeface="Calibri" panose="020F0502020204030204" pitchFamily="34" charset="0"/>
              </a:rPr>
              <a:t>://nactatr.com/news/guidere-entry.html</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u="sng" dirty="0">
              <a:solidFill>
                <a:schemeClr val="bg1"/>
              </a:solidFill>
              <a:latin typeface="Calibri" panose="020F0502020204030204" pitchFamily="34" charset="0"/>
              <a:ea typeface="Anaheim"/>
              <a:cs typeface="Calibri" panose="020F0502020204030204" pitchFamily="34" charset="0"/>
              <a:sym typeface="Anaheim"/>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u="none" dirty="0">
                <a:solidFill>
                  <a:schemeClr val="bg1"/>
                </a:solidFill>
                <a:latin typeface="Calibri" panose="020F0502020204030204" pitchFamily="34" charset="0"/>
                <a:ea typeface="Anaheim"/>
                <a:cs typeface="Calibri" panose="020F0502020204030204" pitchFamily="34" charset="0"/>
                <a:sym typeface="Anaheim"/>
              </a:rPr>
              <a:t>(G</a:t>
            </a:r>
            <a:r>
              <a:rPr lang="en-CA" u="none" dirty="0">
                <a:solidFill>
                  <a:schemeClr val="bg1"/>
                </a:solidFill>
                <a:latin typeface="Calibri" panose="020F0502020204030204" pitchFamily="34" charset="0"/>
                <a:ea typeface="Anaheim"/>
                <a:cs typeface="Calibri" panose="020F0502020204030204" pitchFamily="34" charset="0"/>
                <a:sym typeface="Anaheim"/>
              </a:rPr>
              <a:t>NB, 2020)</a:t>
            </a:r>
            <a:endParaRPr lang="en-US" u="none" dirty="0">
              <a:solidFill>
                <a:schemeClr val="bg1"/>
              </a:solidFill>
              <a:latin typeface="Calibri" panose="020F0502020204030204" pitchFamily="34" charset="0"/>
              <a:ea typeface="Anaheim"/>
              <a:cs typeface="Calibri" panose="020F0502020204030204" pitchFamily="34" charset="0"/>
              <a:sym typeface="Anaheim"/>
            </a:endParaRPr>
          </a:p>
        </p:txBody>
      </p:sp>
    </p:spTree>
    <p:extLst>
      <p:ext uri="{BB962C8B-B14F-4D97-AF65-F5344CB8AC3E}">
        <p14:creationId xmlns:p14="http://schemas.microsoft.com/office/powerpoint/2010/main" val="27980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sz="1100" dirty="0">
                <a:hlinkClick r:id="rId3" tooltip="http://achurchforstarvingartists.wordpress.com/2011/09/14/saying-thank-you-clergy-edition"/>
              </a:rPr>
              <a:t>This Photo</a:t>
            </a:r>
            <a:r>
              <a:rPr lang="en-CA" sz="1100" dirty="0"/>
              <a:t> by Unknown Author is licensed under </a:t>
            </a:r>
            <a:r>
              <a:rPr lang="en-CA" sz="1100" dirty="0">
                <a:hlinkClick r:id="rId4" tooltip="https://creativecommons.org/licenses/by-nc-sa/3.0/"/>
              </a:rPr>
              <a:t>CC BY-SA-NC</a:t>
            </a:r>
            <a:endParaRPr lang="en-CA" sz="1100" dirty="0"/>
          </a:p>
          <a:p>
            <a:endParaRPr lang="en-CA" dirty="0"/>
          </a:p>
        </p:txBody>
      </p:sp>
    </p:spTree>
    <p:extLst>
      <p:ext uri="{BB962C8B-B14F-4D97-AF65-F5344CB8AC3E}">
        <p14:creationId xmlns:p14="http://schemas.microsoft.com/office/powerpoint/2010/main" val="149046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  A person’s risk of exposure is higher when they have prolonged close contact with someone infected with COVID-19.</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best way to prevent transmission is physical distancing of at least 1 to 2metres from other people and frequent wash your hands with soap and water or hand sanitizing, if not visibly dirty </a:t>
            </a:r>
            <a:r>
              <a:rPr lang="en-US" dirty="0"/>
              <a:t>(A.S.D.S. Return to School,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B73DB-BC17-48B4-B479-17367574A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461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 Health Organization, </a:t>
            </a:r>
            <a:r>
              <a:rPr lang="en-US" i="1" dirty="0"/>
              <a:t>Coronavirus Disease Advice for the Public: </a:t>
            </a:r>
            <a:r>
              <a:rPr lang="en-US" i="1" dirty="0" err="1"/>
              <a:t>Mythbusters</a:t>
            </a:r>
            <a:r>
              <a:rPr lang="en-US" i="1" dirty="0"/>
              <a:t> (2020) </a:t>
            </a:r>
            <a:r>
              <a:rPr lang="en-US" i="0" dirty="0"/>
              <a:t>accessed on August 20, 2020, at</a:t>
            </a:r>
            <a:r>
              <a:rPr lang="en-US" i="1" dirty="0"/>
              <a:t> </a:t>
            </a:r>
            <a:r>
              <a:rPr lang="en-CA" dirty="0">
                <a:hlinkClick r:id="rId3"/>
              </a:rPr>
              <a:t>https://www.who.int/emergencies/diseases/novel-coronavirus-2019/advice-for-public/myth-busters</a:t>
            </a:r>
            <a:r>
              <a:rPr lang="en-CA" dirty="0"/>
              <a:t>. </a:t>
            </a:r>
            <a:endParaRPr lang="en-US" dirty="0"/>
          </a:p>
          <a:p>
            <a:r>
              <a:rPr lang="en-US" dirty="0"/>
              <a:t>Dialogue: </a:t>
            </a:r>
          </a:p>
          <a:p>
            <a:r>
              <a:rPr lang="en-US" dirty="0"/>
              <a:t>False news can bring real harm. We need to make decisions based upon reliable information. Let’s look at each one of these to decide if they are likely to be true. </a:t>
            </a:r>
          </a:p>
          <a:p>
            <a:r>
              <a:rPr lang="en-US" dirty="0"/>
              <a:t>1. This illness is not transmitted by 5G Networks. We know this because COVID-19 outbreaks have taken place in other countries that do not have 5G Networks. This illness is caused by a new coronavirus that is spread by respiratory droplets. </a:t>
            </a:r>
          </a:p>
          <a:p>
            <a:r>
              <a:rPr lang="en-US" dirty="0"/>
              <a:t>2. The likelihood of COVID-19 being spread on shoes and infecting someone is very low. As a precautionary measure, consider leaving your shoes at the entrance to your home. This will help prevent contact with dirt or waste that may  be on the soles. </a:t>
            </a:r>
          </a:p>
          <a:p>
            <a:r>
              <a:rPr lang="en-US" dirty="0"/>
              <a:t>3. Mosquitoes and house flies do not transmit COVID-19. It is a respiratory illness. </a:t>
            </a:r>
          </a:p>
          <a:p>
            <a:endParaRPr lang="en-CA" dirty="0"/>
          </a:p>
        </p:txBody>
      </p:sp>
    </p:spTree>
    <p:extLst>
      <p:ext uri="{BB962C8B-B14F-4D97-AF65-F5344CB8AC3E}">
        <p14:creationId xmlns:p14="http://schemas.microsoft.com/office/powerpoint/2010/main" val="3028135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50" dirty="0">
                <a:solidFill>
                  <a:schemeClr val="bg1"/>
                </a:solidFill>
                <a:latin typeface="Calibri" panose="020F0502020204030204" pitchFamily="34" charset="0"/>
                <a:cs typeface="Calibri" panose="020F0502020204030204" pitchFamily="34" charset="0"/>
              </a:rPr>
              <a:t>As described in the chart above – February was the “do nothing” phase. The virus was new, unknown and the curve was on the rise. The Hammer: March-May, when everything shut down and we learned more about the virus. The  curve started sloping down as spread was controlled. The Dance: June-Ongoing, involves easing the restrictions while using protective measures to reduce the risk of further large outbreaks. The dance is difficult work, and involves everyone working together. </a:t>
            </a:r>
          </a:p>
        </p:txBody>
      </p:sp>
    </p:spTree>
    <p:extLst>
      <p:ext uri="{BB962C8B-B14F-4D97-AF65-F5344CB8AC3E}">
        <p14:creationId xmlns:p14="http://schemas.microsoft.com/office/powerpoint/2010/main" val="67550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(Public Health Agency of Canada, 2020)</a:t>
            </a:r>
          </a:p>
        </p:txBody>
      </p:sp>
    </p:spTree>
    <p:extLst>
      <p:ext uri="{BB962C8B-B14F-4D97-AF65-F5344CB8AC3E}">
        <p14:creationId xmlns:p14="http://schemas.microsoft.com/office/powerpoint/2010/main" val="1295442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(WorkSafe NB, 2020)</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B73DB-BC17-48B4-B479-17367574A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65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now, this should be second nature for you. Remember to scrub your hands, paying attention to both sides of your hands, your nails and between your fingers. Just like in elementary school, sing your </a:t>
            </a:r>
            <a:r>
              <a:rPr lang="en-US" dirty="0" err="1"/>
              <a:t>abc’s</a:t>
            </a:r>
            <a:r>
              <a:rPr lang="en-US" dirty="0"/>
              <a:t> to pace yourself (Government of New Brunswick, 2020)</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B73DB-BC17-48B4-B479-17367574A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383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B73DB-BC17-48B4-B479-17367574A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36391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0"/>
        <p:cNvGrpSpPr/>
        <p:nvPr/>
      </p:nvGrpSpPr>
      <p:grpSpPr>
        <a:xfrm>
          <a:off x="0" y="0"/>
          <a:ext cx="0" cy="0"/>
          <a:chOff x="0" y="0"/>
          <a:chExt cx="0" cy="0"/>
        </a:xfrm>
      </p:grpSpPr>
      <p:sp>
        <p:nvSpPr>
          <p:cNvPr id="41" name="Google Shape;41;p5"/>
          <p:cNvSpPr txBox="1">
            <a:spLocks noGrp="1"/>
          </p:cNvSpPr>
          <p:nvPr>
            <p:ph type="subTitle" idx="1"/>
          </p:nvPr>
        </p:nvSpPr>
        <p:spPr>
          <a:xfrm>
            <a:off x="1035650" y="2771600"/>
            <a:ext cx="3231900" cy="109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400">
                <a:solidFill>
                  <a:schemeClr val="accent2"/>
                </a:solidFill>
              </a:defRPr>
            </a:lvl1pPr>
            <a:lvl2pPr lvl="1" algn="r" rtl="0">
              <a:lnSpc>
                <a:spcPct val="100000"/>
              </a:lnSpc>
              <a:spcBef>
                <a:spcPts val="1600"/>
              </a:spcBef>
              <a:spcAft>
                <a:spcPts val="0"/>
              </a:spcAft>
              <a:buNone/>
              <a:defRPr sz="1400">
                <a:solidFill>
                  <a:schemeClr val="accent2"/>
                </a:solidFill>
              </a:defRPr>
            </a:lvl2pPr>
            <a:lvl3pPr lvl="2" algn="r" rtl="0">
              <a:lnSpc>
                <a:spcPct val="100000"/>
              </a:lnSpc>
              <a:spcBef>
                <a:spcPts val="1600"/>
              </a:spcBef>
              <a:spcAft>
                <a:spcPts val="0"/>
              </a:spcAft>
              <a:buNone/>
              <a:defRPr sz="1400">
                <a:solidFill>
                  <a:schemeClr val="accent2"/>
                </a:solidFill>
              </a:defRPr>
            </a:lvl3pPr>
            <a:lvl4pPr lvl="3" algn="r" rtl="0">
              <a:lnSpc>
                <a:spcPct val="100000"/>
              </a:lnSpc>
              <a:spcBef>
                <a:spcPts val="1600"/>
              </a:spcBef>
              <a:spcAft>
                <a:spcPts val="0"/>
              </a:spcAft>
              <a:buNone/>
              <a:defRPr sz="1400">
                <a:solidFill>
                  <a:schemeClr val="accent2"/>
                </a:solidFill>
              </a:defRPr>
            </a:lvl4pPr>
            <a:lvl5pPr lvl="4" algn="r" rtl="0">
              <a:lnSpc>
                <a:spcPct val="100000"/>
              </a:lnSpc>
              <a:spcBef>
                <a:spcPts val="1600"/>
              </a:spcBef>
              <a:spcAft>
                <a:spcPts val="0"/>
              </a:spcAft>
              <a:buNone/>
              <a:defRPr sz="1400">
                <a:solidFill>
                  <a:schemeClr val="accent2"/>
                </a:solidFill>
              </a:defRPr>
            </a:lvl5pPr>
            <a:lvl6pPr lvl="5" algn="r" rtl="0">
              <a:lnSpc>
                <a:spcPct val="100000"/>
              </a:lnSpc>
              <a:spcBef>
                <a:spcPts val="1600"/>
              </a:spcBef>
              <a:spcAft>
                <a:spcPts val="0"/>
              </a:spcAft>
              <a:buNone/>
              <a:defRPr sz="1400">
                <a:solidFill>
                  <a:schemeClr val="accent2"/>
                </a:solidFill>
              </a:defRPr>
            </a:lvl6pPr>
            <a:lvl7pPr lvl="6" algn="r" rtl="0">
              <a:lnSpc>
                <a:spcPct val="100000"/>
              </a:lnSpc>
              <a:spcBef>
                <a:spcPts val="1600"/>
              </a:spcBef>
              <a:spcAft>
                <a:spcPts val="0"/>
              </a:spcAft>
              <a:buNone/>
              <a:defRPr sz="1400">
                <a:solidFill>
                  <a:schemeClr val="accent2"/>
                </a:solidFill>
              </a:defRPr>
            </a:lvl7pPr>
            <a:lvl8pPr lvl="7" algn="r" rtl="0">
              <a:lnSpc>
                <a:spcPct val="100000"/>
              </a:lnSpc>
              <a:spcBef>
                <a:spcPts val="1600"/>
              </a:spcBef>
              <a:spcAft>
                <a:spcPts val="0"/>
              </a:spcAft>
              <a:buNone/>
              <a:defRPr sz="1400">
                <a:solidFill>
                  <a:schemeClr val="accent2"/>
                </a:solidFill>
              </a:defRPr>
            </a:lvl8pPr>
            <a:lvl9pPr lvl="8" algn="r" rtl="0">
              <a:lnSpc>
                <a:spcPct val="100000"/>
              </a:lnSpc>
              <a:spcBef>
                <a:spcPts val="1600"/>
              </a:spcBef>
              <a:spcAft>
                <a:spcPts val="1600"/>
              </a:spcAft>
              <a:buNone/>
              <a:defRPr sz="1400">
                <a:solidFill>
                  <a:schemeClr val="accent2"/>
                </a:solidFill>
              </a:defRPr>
            </a:lvl9pPr>
          </a:lstStyle>
          <a:p>
            <a:endParaRPr/>
          </a:p>
        </p:txBody>
      </p:sp>
      <p:sp>
        <p:nvSpPr>
          <p:cNvPr id="42" name="Google Shape;42;p5"/>
          <p:cNvSpPr txBox="1">
            <a:spLocks noGrp="1"/>
          </p:cNvSpPr>
          <p:nvPr>
            <p:ph type="subTitle" idx="2"/>
          </p:nvPr>
        </p:nvSpPr>
        <p:spPr>
          <a:xfrm>
            <a:off x="4876450" y="2771575"/>
            <a:ext cx="3231900" cy="10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accent2"/>
                </a:solidFill>
              </a:defRPr>
            </a:lvl1pPr>
            <a:lvl2pPr lvl="1" rtl="0">
              <a:lnSpc>
                <a:spcPct val="100000"/>
              </a:lnSpc>
              <a:spcBef>
                <a:spcPts val="1600"/>
              </a:spcBef>
              <a:spcAft>
                <a:spcPts val="0"/>
              </a:spcAft>
              <a:buNone/>
              <a:defRPr sz="1400">
                <a:solidFill>
                  <a:schemeClr val="accent2"/>
                </a:solidFill>
              </a:defRPr>
            </a:lvl2pPr>
            <a:lvl3pPr lvl="2" rtl="0">
              <a:lnSpc>
                <a:spcPct val="100000"/>
              </a:lnSpc>
              <a:spcBef>
                <a:spcPts val="1600"/>
              </a:spcBef>
              <a:spcAft>
                <a:spcPts val="0"/>
              </a:spcAft>
              <a:buNone/>
              <a:defRPr sz="1400">
                <a:solidFill>
                  <a:schemeClr val="accent2"/>
                </a:solidFill>
              </a:defRPr>
            </a:lvl3pPr>
            <a:lvl4pPr lvl="3" rtl="0">
              <a:lnSpc>
                <a:spcPct val="100000"/>
              </a:lnSpc>
              <a:spcBef>
                <a:spcPts val="1600"/>
              </a:spcBef>
              <a:spcAft>
                <a:spcPts val="0"/>
              </a:spcAft>
              <a:buNone/>
              <a:defRPr sz="1400">
                <a:solidFill>
                  <a:schemeClr val="accent2"/>
                </a:solidFill>
              </a:defRPr>
            </a:lvl4pPr>
            <a:lvl5pPr lvl="4" rtl="0">
              <a:lnSpc>
                <a:spcPct val="100000"/>
              </a:lnSpc>
              <a:spcBef>
                <a:spcPts val="1600"/>
              </a:spcBef>
              <a:spcAft>
                <a:spcPts val="0"/>
              </a:spcAft>
              <a:buNone/>
              <a:defRPr sz="1400">
                <a:solidFill>
                  <a:schemeClr val="accent2"/>
                </a:solidFill>
              </a:defRPr>
            </a:lvl5pPr>
            <a:lvl6pPr lvl="5" rtl="0">
              <a:lnSpc>
                <a:spcPct val="100000"/>
              </a:lnSpc>
              <a:spcBef>
                <a:spcPts val="1600"/>
              </a:spcBef>
              <a:spcAft>
                <a:spcPts val="0"/>
              </a:spcAft>
              <a:buNone/>
              <a:defRPr sz="1400">
                <a:solidFill>
                  <a:schemeClr val="accent2"/>
                </a:solidFill>
              </a:defRPr>
            </a:lvl6pPr>
            <a:lvl7pPr lvl="6" rtl="0">
              <a:lnSpc>
                <a:spcPct val="100000"/>
              </a:lnSpc>
              <a:spcBef>
                <a:spcPts val="1600"/>
              </a:spcBef>
              <a:spcAft>
                <a:spcPts val="0"/>
              </a:spcAft>
              <a:buNone/>
              <a:defRPr sz="1400">
                <a:solidFill>
                  <a:schemeClr val="accent2"/>
                </a:solidFill>
              </a:defRPr>
            </a:lvl7pPr>
            <a:lvl8pPr lvl="7" rtl="0">
              <a:lnSpc>
                <a:spcPct val="100000"/>
              </a:lnSpc>
              <a:spcBef>
                <a:spcPts val="1600"/>
              </a:spcBef>
              <a:spcAft>
                <a:spcPts val="0"/>
              </a:spcAft>
              <a:buNone/>
              <a:defRPr sz="1400">
                <a:solidFill>
                  <a:schemeClr val="accent2"/>
                </a:solidFill>
              </a:defRPr>
            </a:lvl8pPr>
            <a:lvl9pPr lvl="8" rtl="0">
              <a:lnSpc>
                <a:spcPct val="100000"/>
              </a:lnSpc>
              <a:spcBef>
                <a:spcPts val="1600"/>
              </a:spcBef>
              <a:spcAft>
                <a:spcPts val="1600"/>
              </a:spcAft>
              <a:buNone/>
              <a:defRPr sz="1400">
                <a:solidFill>
                  <a:schemeClr val="accent2"/>
                </a:solidFill>
              </a:defRPr>
            </a:lvl9pPr>
          </a:lstStyle>
          <a:p>
            <a:endParaRPr/>
          </a:p>
        </p:txBody>
      </p:sp>
      <p:sp>
        <p:nvSpPr>
          <p:cNvPr id="43" name="Google Shape;43;p5"/>
          <p:cNvSpPr txBox="1">
            <a:spLocks noGrp="1"/>
          </p:cNvSpPr>
          <p:nvPr>
            <p:ph type="subTitle" idx="3"/>
          </p:nvPr>
        </p:nvSpPr>
        <p:spPr>
          <a:xfrm>
            <a:off x="1035675" y="2255300"/>
            <a:ext cx="3231900" cy="513000"/>
          </a:xfrm>
          <a:prstGeom prst="rect">
            <a:avLst/>
          </a:prstGeom>
          <a:noFill/>
        </p:spPr>
        <p:txBody>
          <a:bodyPr spcFirstLastPara="1" wrap="square" lIns="91425" tIns="91425" rIns="91425" bIns="0" anchor="b" anchorCtr="0">
            <a:noAutofit/>
          </a:bodyPr>
          <a:lstStyle>
            <a:lvl1pPr lvl="0" algn="r" rtl="0">
              <a:lnSpc>
                <a:spcPct val="100000"/>
              </a:lnSpc>
              <a:spcBef>
                <a:spcPts val="0"/>
              </a:spcBef>
              <a:spcAft>
                <a:spcPts val="0"/>
              </a:spcAft>
              <a:buNone/>
              <a:defRPr sz="2400">
                <a:solidFill>
                  <a:schemeClr val="accent2"/>
                </a:solidFill>
                <a:latin typeface="Saira Semi Condensed"/>
                <a:ea typeface="Saira Semi Condensed"/>
                <a:cs typeface="Saira Semi Condensed"/>
                <a:sym typeface="Saira Semi Condensed"/>
              </a:defRPr>
            </a:lvl1pPr>
            <a:lvl2pPr lvl="1" algn="r"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2pPr>
            <a:lvl3pPr lvl="2" algn="r"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3pPr>
            <a:lvl4pPr lvl="3" algn="r"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4pPr>
            <a:lvl5pPr lvl="4" algn="r"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5pPr>
            <a:lvl6pPr lvl="5" algn="r"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6pPr>
            <a:lvl7pPr lvl="6" algn="r"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7pPr>
            <a:lvl8pPr lvl="7" algn="r"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8pPr>
            <a:lvl9pPr lvl="8" algn="r" rtl="0">
              <a:lnSpc>
                <a:spcPct val="100000"/>
              </a:lnSpc>
              <a:spcBef>
                <a:spcPts val="1600"/>
              </a:spcBef>
              <a:spcAft>
                <a:spcPts val="1600"/>
              </a:spcAft>
              <a:buNone/>
              <a:defRPr sz="2400">
                <a:solidFill>
                  <a:schemeClr val="accent2"/>
                </a:solidFill>
                <a:latin typeface="Saira Semi Condensed"/>
                <a:ea typeface="Saira Semi Condensed"/>
                <a:cs typeface="Saira Semi Condensed"/>
                <a:sym typeface="Saira Semi Condensed"/>
              </a:defRPr>
            </a:lvl9pPr>
          </a:lstStyle>
          <a:p>
            <a:endParaRPr/>
          </a:p>
        </p:txBody>
      </p:sp>
      <p:sp>
        <p:nvSpPr>
          <p:cNvPr id="44" name="Google Shape;44;p5"/>
          <p:cNvSpPr txBox="1">
            <a:spLocks noGrp="1"/>
          </p:cNvSpPr>
          <p:nvPr>
            <p:ph type="subTitle" idx="4"/>
          </p:nvPr>
        </p:nvSpPr>
        <p:spPr>
          <a:xfrm>
            <a:off x="4876450" y="2258584"/>
            <a:ext cx="3231900" cy="513000"/>
          </a:xfrm>
          <a:prstGeom prst="rect">
            <a:avLst/>
          </a:prstGeom>
          <a:noFill/>
        </p:spPr>
        <p:txBody>
          <a:bodyPr spcFirstLastPara="1" wrap="square" lIns="91425" tIns="91425" rIns="91425" bIns="0" anchor="b" anchorCtr="0">
            <a:noAutofit/>
          </a:bodyPr>
          <a:lstStyle>
            <a:lvl1pPr lvl="0" rtl="0">
              <a:lnSpc>
                <a:spcPct val="100000"/>
              </a:lnSpc>
              <a:spcBef>
                <a:spcPts val="0"/>
              </a:spcBef>
              <a:spcAft>
                <a:spcPts val="0"/>
              </a:spcAft>
              <a:buNone/>
              <a:defRPr sz="2400">
                <a:solidFill>
                  <a:schemeClr val="accent2"/>
                </a:solidFill>
                <a:latin typeface="Saira Semi Condensed"/>
                <a:ea typeface="Saira Semi Condensed"/>
                <a:cs typeface="Saira Semi Condensed"/>
                <a:sym typeface="Saira Semi Condensed"/>
              </a:defRPr>
            </a:lvl1pPr>
            <a:lvl2pPr lvl="1"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2pPr>
            <a:lvl3pPr lvl="2"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3pPr>
            <a:lvl4pPr lvl="3"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4pPr>
            <a:lvl5pPr lvl="4"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5pPr>
            <a:lvl6pPr lvl="5"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6pPr>
            <a:lvl7pPr lvl="6"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7pPr>
            <a:lvl8pPr lvl="7"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8pPr>
            <a:lvl9pPr lvl="8" rtl="0">
              <a:lnSpc>
                <a:spcPct val="100000"/>
              </a:lnSpc>
              <a:spcBef>
                <a:spcPts val="1600"/>
              </a:spcBef>
              <a:spcAft>
                <a:spcPts val="1600"/>
              </a:spcAft>
              <a:buNone/>
              <a:defRPr sz="2400">
                <a:solidFill>
                  <a:schemeClr val="accent2"/>
                </a:solidFill>
                <a:latin typeface="Saira Semi Condensed"/>
                <a:ea typeface="Saira Semi Condensed"/>
                <a:cs typeface="Saira Semi Condensed"/>
                <a:sym typeface="Saira Semi Condensed"/>
              </a:defRPr>
            </a:lvl9pPr>
          </a:lstStyle>
          <a:p>
            <a:endParaRPr/>
          </a:p>
        </p:txBody>
      </p:sp>
      <p:sp>
        <p:nvSpPr>
          <p:cNvPr id="45" name="Google Shape;45;p5"/>
          <p:cNvSpPr txBox="1">
            <a:spLocks noGrp="1"/>
          </p:cNvSpPr>
          <p:nvPr>
            <p:ph type="ctrTitle"/>
          </p:nvPr>
        </p:nvSpPr>
        <p:spPr>
          <a:xfrm>
            <a:off x="939300" y="351847"/>
            <a:ext cx="7265400" cy="516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400"/>
              <a:buNone/>
              <a:defRPr sz="2400">
                <a:solidFill>
                  <a:schemeClr val="accent2"/>
                </a:solidFill>
              </a:defRPr>
            </a:lvl1pPr>
            <a:lvl2pPr lvl="1" algn="ctr" rtl="0">
              <a:spcBef>
                <a:spcPts val="0"/>
              </a:spcBef>
              <a:spcAft>
                <a:spcPts val="0"/>
              </a:spcAft>
              <a:buClr>
                <a:schemeClr val="accent2"/>
              </a:buClr>
              <a:buSzPts val="2400"/>
              <a:buNone/>
              <a:defRPr sz="2400">
                <a:solidFill>
                  <a:schemeClr val="accent2"/>
                </a:solidFill>
              </a:defRPr>
            </a:lvl2pPr>
            <a:lvl3pPr lvl="2" algn="ctr" rtl="0">
              <a:spcBef>
                <a:spcPts val="0"/>
              </a:spcBef>
              <a:spcAft>
                <a:spcPts val="0"/>
              </a:spcAft>
              <a:buClr>
                <a:schemeClr val="accent2"/>
              </a:buClr>
              <a:buSzPts val="2400"/>
              <a:buNone/>
              <a:defRPr sz="2400">
                <a:solidFill>
                  <a:schemeClr val="accent2"/>
                </a:solidFill>
              </a:defRPr>
            </a:lvl3pPr>
            <a:lvl4pPr lvl="3" algn="ctr" rtl="0">
              <a:spcBef>
                <a:spcPts val="0"/>
              </a:spcBef>
              <a:spcAft>
                <a:spcPts val="0"/>
              </a:spcAft>
              <a:buClr>
                <a:schemeClr val="accent2"/>
              </a:buClr>
              <a:buSzPts val="2400"/>
              <a:buNone/>
              <a:defRPr sz="2400">
                <a:solidFill>
                  <a:schemeClr val="accent2"/>
                </a:solidFill>
              </a:defRPr>
            </a:lvl4pPr>
            <a:lvl5pPr lvl="4" algn="ctr" rtl="0">
              <a:spcBef>
                <a:spcPts val="0"/>
              </a:spcBef>
              <a:spcAft>
                <a:spcPts val="0"/>
              </a:spcAft>
              <a:buClr>
                <a:schemeClr val="accent2"/>
              </a:buClr>
              <a:buSzPts val="2400"/>
              <a:buNone/>
              <a:defRPr sz="2400">
                <a:solidFill>
                  <a:schemeClr val="accent2"/>
                </a:solidFill>
              </a:defRPr>
            </a:lvl5pPr>
            <a:lvl6pPr lvl="5" algn="ctr" rtl="0">
              <a:spcBef>
                <a:spcPts val="0"/>
              </a:spcBef>
              <a:spcAft>
                <a:spcPts val="0"/>
              </a:spcAft>
              <a:buClr>
                <a:schemeClr val="accent2"/>
              </a:buClr>
              <a:buSzPts val="2400"/>
              <a:buNone/>
              <a:defRPr sz="2400">
                <a:solidFill>
                  <a:schemeClr val="accent2"/>
                </a:solidFill>
              </a:defRPr>
            </a:lvl6pPr>
            <a:lvl7pPr lvl="6" algn="ctr" rtl="0">
              <a:spcBef>
                <a:spcPts val="0"/>
              </a:spcBef>
              <a:spcAft>
                <a:spcPts val="0"/>
              </a:spcAft>
              <a:buClr>
                <a:schemeClr val="accent2"/>
              </a:buClr>
              <a:buSzPts val="2400"/>
              <a:buNone/>
              <a:defRPr sz="2400">
                <a:solidFill>
                  <a:schemeClr val="accent2"/>
                </a:solidFill>
              </a:defRPr>
            </a:lvl7pPr>
            <a:lvl8pPr lvl="7" algn="ctr" rtl="0">
              <a:spcBef>
                <a:spcPts val="0"/>
              </a:spcBef>
              <a:spcAft>
                <a:spcPts val="0"/>
              </a:spcAft>
              <a:buClr>
                <a:schemeClr val="accent2"/>
              </a:buClr>
              <a:buSzPts val="2400"/>
              <a:buNone/>
              <a:defRPr sz="2400">
                <a:solidFill>
                  <a:schemeClr val="accent2"/>
                </a:solidFill>
              </a:defRPr>
            </a:lvl8pPr>
            <a:lvl9pPr lvl="8" algn="ctr" rtl="0">
              <a:spcBef>
                <a:spcPts val="0"/>
              </a:spcBef>
              <a:spcAft>
                <a:spcPts val="0"/>
              </a:spcAft>
              <a:buClr>
                <a:schemeClr val="accent2"/>
              </a:buClr>
              <a:buSzPts val="2400"/>
              <a:buNone/>
              <a:defRPr sz="2400">
                <a:solidFill>
                  <a:schemeClr val="accent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33FEA-EEB0-4EA1-95AF-D9963555842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6881978-A40A-477A-8BD5-09328311770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5AC0E50-6BCE-44BF-8E65-0170DD65596E}"/>
              </a:ext>
            </a:extLst>
          </p:cNvPr>
          <p:cNvSpPr>
            <a:spLocks noGrp="1"/>
          </p:cNvSpPr>
          <p:nvPr>
            <p:ph type="dt" sz="half" idx="10"/>
          </p:nvPr>
        </p:nvSpPr>
        <p:spPr/>
        <p:txBody>
          <a:bodyPr/>
          <a:lstStyle/>
          <a:p>
            <a:fld id="{5EC584C3-CBCF-4812-894A-3A71C847E26D}" type="datetimeFigureOut">
              <a:rPr lang="en-US" smtClean="0"/>
              <a:t>8/26/2020</a:t>
            </a:fld>
            <a:endParaRPr lang="en-US"/>
          </a:p>
        </p:txBody>
      </p:sp>
      <p:sp>
        <p:nvSpPr>
          <p:cNvPr id="5" name="Footer Placeholder 4">
            <a:extLst>
              <a:ext uri="{FF2B5EF4-FFF2-40B4-BE49-F238E27FC236}">
                <a16:creationId xmlns:a16="http://schemas.microsoft.com/office/drawing/2014/main" id="{72F0E14D-068E-4A8A-9BEE-66DD317BB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DAD6DE-33D6-4827-93E0-66FC1CC81833}"/>
              </a:ext>
            </a:extLst>
          </p:cNvPr>
          <p:cNvSpPr>
            <a:spLocks noGrp="1"/>
          </p:cNvSpPr>
          <p:nvPr>
            <p:ph type="sldNum" sz="quarter" idx="12"/>
          </p:nvPr>
        </p:nvSpPr>
        <p:spPr/>
        <p:txBody>
          <a:bodyPr/>
          <a:lstStyle/>
          <a:p>
            <a:fld id="{FF59E8BD-ADFE-4499-A5A0-F4CBCEDB68F8}" type="slidenum">
              <a:rPr lang="en-US" smtClean="0"/>
              <a:t>‹#›</a:t>
            </a:fld>
            <a:endParaRPr lang="en-US"/>
          </a:p>
        </p:txBody>
      </p:sp>
    </p:spTree>
    <p:extLst>
      <p:ext uri="{BB962C8B-B14F-4D97-AF65-F5344CB8AC3E}">
        <p14:creationId xmlns:p14="http://schemas.microsoft.com/office/powerpoint/2010/main" val="1125573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31256-1B44-4648-989D-08A0095D3E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7C5144-33E4-49F9-9ACF-2634131AA2A0}"/>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AF81ED-DE11-4736-9184-0081F45067B8}"/>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ADEEBA-E156-4343-ABB7-1B17B61F4369}"/>
              </a:ext>
            </a:extLst>
          </p:cNvPr>
          <p:cNvSpPr>
            <a:spLocks noGrp="1"/>
          </p:cNvSpPr>
          <p:nvPr>
            <p:ph type="dt" sz="half" idx="10"/>
          </p:nvPr>
        </p:nvSpPr>
        <p:spPr/>
        <p:txBody>
          <a:bodyPr/>
          <a:lstStyle/>
          <a:p>
            <a:fld id="{5EC584C3-CBCF-4812-894A-3A71C847E26D}" type="datetimeFigureOut">
              <a:rPr lang="en-US" smtClean="0"/>
              <a:t>8/26/2020</a:t>
            </a:fld>
            <a:endParaRPr lang="en-US"/>
          </a:p>
        </p:txBody>
      </p:sp>
      <p:sp>
        <p:nvSpPr>
          <p:cNvPr id="6" name="Footer Placeholder 5">
            <a:extLst>
              <a:ext uri="{FF2B5EF4-FFF2-40B4-BE49-F238E27FC236}">
                <a16:creationId xmlns:a16="http://schemas.microsoft.com/office/drawing/2014/main" id="{F3E1C57E-7A16-4F02-A70F-58BB1D4C0D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8E8612-909A-4F12-B6E1-16AE6A988F88}"/>
              </a:ext>
            </a:extLst>
          </p:cNvPr>
          <p:cNvSpPr>
            <a:spLocks noGrp="1"/>
          </p:cNvSpPr>
          <p:nvPr>
            <p:ph type="sldNum" sz="quarter" idx="12"/>
          </p:nvPr>
        </p:nvSpPr>
        <p:spPr/>
        <p:txBody>
          <a:bodyPr/>
          <a:lstStyle/>
          <a:p>
            <a:fld id="{FF59E8BD-ADFE-4499-A5A0-F4CBCEDB68F8}" type="slidenum">
              <a:rPr lang="en-US" smtClean="0"/>
              <a:t>‹#›</a:t>
            </a:fld>
            <a:endParaRPr lang="en-US"/>
          </a:p>
        </p:txBody>
      </p:sp>
    </p:spTree>
    <p:extLst>
      <p:ext uri="{BB962C8B-B14F-4D97-AF65-F5344CB8AC3E}">
        <p14:creationId xmlns:p14="http://schemas.microsoft.com/office/powerpoint/2010/main" val="2919416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975C0-180F-4658-ABA1-5951B7673AA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252A33-6798-461B-A290-EF670A0D924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61E074E-323E-4623-9929-19E3DED1023E}"/>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BB9311-D09B-4E8C-8171-06248D7EEE9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EC36A4E-B651-46EF-BE25-7E7A908BCF68}"/>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9C0EF8-24DC-4481-B119-225B1FAC841F}"/>
              </a:ext>
            </a:extLst>
          </p:cNvPr>
          <p:cNvSpPr>
            <a:spLocks noGrp="1"/>
          </p:cNvSpPr>
          <p:nvPr>
            <p:ph type="dt" sz="half" idx="10"/>
          </p:nvPr>
        </p:nvSpPr>
        <p:spPr/>
        <p:txBody>
          <a:bodyPr/>
          <a:lstStyle/>
          <a:p>
            <a:fld id="{5EC584C3-CBCF-4812-894A-3A71C847E26D}" type="datetimeFigureOut">
              <a:rPr lang="en-US" smtClean="0"/>
              <a:t>8/26/2020</a:t>
            </a:fld>
            <a:endParaRPr lang="en-US"/>
          </a:p>
        </p:txBody>
      </p:sp>
      <p:sp>
        <p:nvSpPr>
          <p:cNvPr id="8" name="Footer Placeholder 7">
            <a:extLst>
              <a:ext uri="{FF2B5EF4-FFF2-40B4-BE49-F238E27FC236}">
                <a16:creationId xmlns:a16="http://schemas.microsoft.com/office/drawing/2014/main" id="{F442EEB7-5412-41D1-8AEA-91800E65D5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443D34-80B0-440B-B982-ECF154DDB11E}"/>
              </a:ext>
            </a:extLst>
          </p:cNvPr>
          <p:cNvSpPr>
            <a:spLocks noGrp="1"/>
          </p:cNvSpPr>
          <p:nvPr>
            <p:ph type="sldNum" sz="quarter" idx="12"/>
          </p:nvPr>
        </p:nvSpPr>
        <p:spPr/>
        <p:txBody>
          <a:bodyPr/>
          <a:lstStyle/>
          <a:p>
            <a:fld id="{FF59E8BD-ADFE-4499-A5A0-F4CBCEDB68F8}" type="slidenum">
              <a:rPr lang="en-US" smtClean="0"/>
              <a:t>‹#›</a:t>
            </a:fld>
            <a:endParaRPr lang="en-US"/>
          </a:p>
        </p:txBody>
      </p:sp>
    </p:spTree>
    <p:extLst>
      <p:ext uri="{BB962C8B-B14F-4D97-AF65-F5344CB8AC3E}">
        <p14:creationId xmlns:p14="http://schemas.microsoft.com/office/powerpoint/2010/main" val="3343196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983EF-E77C-46D8-BF38-7983318C72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2F451F-D324-4271-B211-169FD9383896}"/>
              </a:ext>
            </a:extLst>
          </p:cNvPr>
          <p:cNvSpPr>
            <a:spLocks noGrp="1"/>
          </p:cNvSpPr>
          <p:nvPr>
            <p:ph type="dt" sz="half" idx="10"/>
          </p:nvPr>
        </p:nvSpPr>
        <p:spPr/>
        <p:txBody>
          <a:bodyPr/>
          <a:lstStyle/>
          <a:p>
            <a:fld id="{5EC584C3-CBCF-4812-894A-3A71C847E26D}" type="datetimeFigureOut">
              <a:rPr lang="en-US" smtClean="0"/>
              <a:t>8/26/2020</a:t>
            </a:fld>
            <a:endParaRPr lang="en-US"/>
          </a:p>
        </p:txBody>
      </p:sp>
      <p:sp>
        <p:nvSpPr>
          <p:cNvPr id="4" name="Footer Placeholder 3">
            <a:extLst>
              <a:ext uri="{FF2B5EF4-FFF2-40B4-BE49-F238E27FC236}">
                <a16:creationId xmlns:a16="http://schemas.microsoft.com/office/drawing/2014/main" id="{E449EA0A-96BE-4DC7-85A0-A9F8B86789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42CC2A-E928-4D6E-BC75-D73ECA482905}"/>
              </a:ext>
            </a:extLst>
          </p:cNvPr>
          <p:cNvSpPr>
            <a:spLocks noGrp="1"/>
          </p:cNvSpPr>
          <p:nvPr>
            <p:ph type="sldNum" sz="quarter" idx="12"/>
          </p:nvPr>
        </p:nvSpPr>
        <p:spPr/>
        <p:txBody>
          <a:bodyPr/>
          <a:lstStyle/>
          <a:p>
            <a:fld id="{FF59E8BD-ADFE-4499-A5A0-F4CBCEDB68F8}" type="slidenum">
              <a:rPr lang="en-US" smtClean="0"/>
              <a:t>‹#›</a:t>
            </a:fld>
            <a:endParaRPr lang="en-US"/>
          </a:p>
        </p:txBody>
      </p:sp>
    </p:spTree>
    <p:extLst>
      <p:ext uri="{BB962C8B-B14F-4D97-AF65-F5344CB8AC3E}">
        <p14:creationId xmlns:p14="http://schemas.microsoft.com/office/powerpoint/2010/main" val="4004718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A48B86-D264-4B57-8912-38694F41106F}"/>
              </a:ext>
            </a:extLst>
          </p:cNvPr>
          <p:cNvSpPr>
            <a:spLocks noGrp="1"/>
          </p:cNvSpPr>
          <p:nvPr>
            <p:ph type="dt" sz="half" idx="10"/>
          </p:nvPr>
        </p:nvSpPr>
        <p:spPr/>
        <p:txBody>
          <a:bodyPr/>
          <a:lstStyle/>
          <a:p>
            <a:fld id="{5EC584C3-CBCF-4812-894A-3A71C847E26D}" type="datetimeFigureOut">
              <a:rPr lang="en-US" smtClean="0"/>
              <a:t>8/26/2020</a:t>
            </a:fld>
            <a:endParaRPr lang="en-US"/>
          </a:p>
        </p:txBody>
      </p:sp>
      <p:sp>
        <p:nvSpPr>
          <p:cNvPr id="3" name="Footer Placeholder 2">
            <a:extLst>
              <a:ext uri="{FF2B5EF4-FFF2-40B4-BE49-F238E27FC236}">
                <a16:creationId xmlns:a16="http://schemas.microsoft.com/office/drawing/2014/main" id="{1CBA8408-F999-415B-9D04-9161A30751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97324B-5FE7-4224-A067-AD2F983366BD}"/>
              </a:ext>
            </a:extLst>
          </p:cNvPr>
          <p:cNvSpPr>
            <a:spLocks noGrp="1"/>
          </p:cNvSpPr>
          <p:nvPr>
            <p:ph type="sldNum" sz="quarter" idx="12"/>
          </p:nvPr>
        </p:nvSpPr>
        <p:spPr/>
        <p:txBody>
          <a:bodyPr/>
          <a:lstStyle/>
          <a:p>
            <a:fld id="{FF59E8BD-ADFE-4499-A5A0-F4CBCEDB68F8}" type="slidenum">
              <a:rPr lang="en-US" smtClean="0"/>
              <a:t>‹#›</a:t>
            </a:fld>
            <a:endParaRPr lang="en-US"/>
          </a:p>
        </p:txBody>
      </p:sp>
    </p:spTree>
    <p:extLst>
      <p:ext uri="{BB962C8B-B14F-4D97-AF65-F5344CB8AC3E}">
        <p14:creationId xmlns:p14="http://schemas.microsoft.com/office/powerpoint/2010/main" val="3516166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71877-1BF4-4C3D-A137-2A6116BDE0C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D94EA55-7CBC-4D96-9CA7-6332E2C7F3E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2752F2-74A2-4B81-8592-0FAFB180EF1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49C7429-89A9-4040-B9A3-7588C5FE593E}"/>
              </a:ext>
            </a:extLst>
          </p:cNvPr>
          <p:cNvSpPr>
            <a:spLocks noGrp="1"/>
          </p:cNvSpPr>
          <p:nvPr>
            <p:ph type="dt" sz="half" idx="10"/>
          </p:nvPr>
        </p:nvSpPr>
        <p:spPr/>
        <p:txBody>
          <a:bodyPr/>
          <a:lstStyle/>
          <a:p>
            <a:fld id="{5EC584C3-CBCF-4812-894A-3A71C847E26D}" type="datetimeFigureOut">
              <a:rPr lang="en-US" smtClean="0"/>
              <a:t>8/26/2020</a:t>
            </a:fld>
            <a:endParaRPr lang="en-US"/>
          </a:p>
        </p:txBody>
      </p:sp>
      <p:sp>
        <p:nvSpPr>
          <p:cNvPr id="6" name="Footer Placeholder 5">
            <a:extLst>
              <a:ext uri="{FF2B5EF4-FFF2-40B4-BE49-F238E27FC236}">
                <a16:creationId xmlns:a16="http://schemas.microsoft.com/office/drawing/2014/main" id="{F8C4F2C7-A150-4EE6-9F09-1973F85815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D1C1A-5480-4451-B6EF-F94DD67AC2BC}"/>
              </a:ext>
            </a:extLst>
          </p:cNvPr>
          <p:cNvSpPr>
            <a:spLocks noGrp="1"/>
          </p:cNvSpPr>
          <p:nvPr>
            <p:ph type="sldNum" sz="quarter" idx="12"/>
          </p:nvPr>
        </p:nvSpPr>
        <p:spPr/>
        <p:txBody>
          <a:bodyPr/>
          <a:lstStyle/>
          <a:p>
            <a:fld id="{FF59E8BD-ADFE-4499-A5A0-F4CBCEDB68F8}" type="slidenum">
              <a:rPr lang="en-US" smtClean="0"/>
              <a:t>‹#›</a:t>
            </a:fld>
            <a:endParaRPr lang="en-US"/>
          </a:p>
        </p:txBody>
      </p:sp>
    </p:spTree>
    <p:extLst>
      <p:ext uri="{BB962C8B-B14F-4D97-AF65-F5344CB8AC3E}">
        <p14:creationId xmlns:p14="http://schemas.microsoft.com/office/powerpoint/2010/main" val="3869450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4CF3E-2E83-47FB-9A8F-F467D679A4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45374ED-2E76-46D0-9EF4-56B2D9A4DE1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620A3E8-6378-430C-828D-5AFC21AA654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63EFD7E-0746-4D52-9F1F-4806BC5AC1E3}"/>
              </a:ext>
            </a:extLst>
          </p:cNvPr>
          <p:cNvSpPr>
            <a:spLocks noGrp="1"/>
          </p:cNvSpPr>
          <p:nvPr>
            <p:ph type="dt" sz="half" idx="10"/>
          </p:nvPr>
        </p:nvSpPr>
        <p:spPr/>
        <p:txBody>
          <a:bodyPr/>
          <a:lstStyle/>
          <a:p>
            <a:fld id="{5EC584C3-CBCF-4812-894A-3A71C847E26D}" type="datetimeFigureOut">
              <a:rPr lang="en-US" smtClean="0"/>
              <a:t>8/26/2020</a:t>
            </a:fld>
            <a:endParaRPr lang="en-US"/>
          </a:p>
        </p:txBody>
      </p:sp>
      <p:sp>
        <p:nvSpPr>
          <p:cNvPr id="6" name="Footer Placeholder 5">
            <a:extLst>
              <a:ext uri="{FF2B5EF4-FFF2-40B4-BE49-F238E27FC236}">
                <a16:creationId xmlns:a16="http://schemas.microsoft.com/office/drawing/2014/main" id="{A1F819C7-3E46-4547-A329-4DAADBB62C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DE8C75-A018-4FC1-BAE0-D4C2A52B6D82}"/>
              </a:ext>
            </a:extLst>
          </p:cNvPr>
          <p:cNvSpPr>
            <a:spLocks noGrp="1"/>
          </p:cNvSpPr>
          <p:nvPr>
            <p:ph type="sldNum" sz="quarter" idx="12"/>
          </p:nvPr>
        </p:nvSpPr>
        <p:spPr/>
        <p:txBody>
          <a:bodyPr/>
          <a:lstStyle/>
          <a:p>
            <a:fld id="{FF59E8BD-ADFE-4499-A5A0-F4CBCEDB68F8}" type="slidenum">
              <a:rPr lang="en-US" smtClean="0"/>
              <a:t>‹#›</a:t>
            </a:fld>
            <a:endParaRPr lang="en-US"/>
          </a:p>
        </p:txBody>
      </p:sp>
    </p:spTree>
    <p:extLst>
      <p:ext uri="{BB962C8B-B14F-4D97-AF65-F5344CB8AC3E}">
        <p14:creationId xmlns:p14="http://schemas.microsoft.com/office/powerpoint/2010/main" val="2314062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309F4-764F-46A0-9C58-0FE274C5E4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0BF771-5DA2-4455-B4C6-B2457B7D139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F5850-FE80-435D-B875-5206818E9FED}"/>
              </a:ext>
            </a:extLst>
          </p:cNvPr>
          <p:cNvSpPr>
            <a:spLocks noGrp="1"/>
          </p:cNvSpPr>
          <p:nvPr>
            <p:ph type="dt" sz="half" idx="10"/>
          </p:nvPr>
        </p:nvSpPr>
        <p:spPr/>
        <p:txBody>
          <a:bodyPr/>
          <a:lstStyle/>
          <a:p>
            <a:fld id="{5EC584C3-CBCF-4812-894A-3A71C847E26D}" type="datetimeFigureOut">
              <a:rPr lang="en-US" smtClean="0"/>
              <a:t>8/26/2020</a:t>
            </a:fld>
            <a:endParaRPr lang="en-US"/>
          </a:p>
        </p:txBody>
      </p:sp>
      <p:sp>
        <p:nvSpPr>
          <p:cNvPr id="5" name="Footer Placeholder 4">
            <a:extLst>
              <a:ext uri="{FF2B5EF4-FFF2-40B4-BE49-F238E27FC236}">
                <a16:creationId xmlns:a16="http://schemas.microsoft.com/office/drawing/2014/main" id="{0706E39B-500A-4DF8-B36B-6D18CFE00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AD5413-809E-4348-BDF3-253E09FC7932}"/>
              </a:ext>
            </a:extLst>
          </p:cNvPr>
          <p:cNvSpPr>
            <a:spLocks noGrp="1"/>
          </p:cNvSpPr>
          <p:nvPr>
            <p:ph type="sldNum" sz="quarter" idx="12"/>
          </p:nvPr>
        </p:nvSpPr>
        <p:spPr/>
        <p:txBody>
          <a:bodyPr/>
          <a:lstStyle/>
          <a:p>
            <a:fld id="{FF59E8BD-ADFE-4499-A5A0-F4CBCEDB68F8}" type="slidenum">
              <a:rPr lang="en-US" smtClean="0"/>
              <a:t>‹#›</a:t>
            </a:fld>
            <a:endParaRPr lang="en-US"/>
          </a:p>
        </p:txBody>
      </p:sp>
    </p:spTree>
    <p:extLst>
      <p:ext uri="{BB962C8B-B14F-4D97-AF65-F5344CB8AC3E}">
        <p14:creationId xmlns:p14="http://schemas.microsoft.com/office/powerpoint/2010/main" val="4184804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1C7F3E-69A5-4275-B46E-65C004E8CC88}"/>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0EA0C0-9EE3-4D29-BDE8-B2A7F6E7C3F2}"/>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0429B6-A4B9-48B2-9939-9024D5CB663D}"/>
              </a:ext>
            </a:extLst>
          </p:cNvPr>
          <p:cNvSpPr>
            <a:spLocks noGrp="1"/>
          </p:cNvSpPr>
          <p:nvPr>
            <p:ph type="dt" sz="half" idx="10"/>
          </p:nvPr>
        </p:nvSpPr>
        <p:spPr/>
        <p:txBody>
          <a:bodyPr/>
          <a:lstStyle/>
          <a:p>
            <a:fld id="{5EC584C3-CBCF-4812-894A-3A71C847E26D}" type="datetimeFigureOut">
              <a:rPr lang="en-US" smtClean="0"/>
              <a:t>8/26/2020</a:t>
            </a:fld>
            <a:endParaRPr lang="en-US"/>
          </a:p>
        </p:txBody>
      </p:sp>
      <p:sp>
        <p:nvSpPr>
          <p:cNvPr id="5" name="Footer Placeholder 4">
            <a:extLst>
              <a:ext uri="{FF2B5EF4-FFF2-40B4-BE49-F238E27FC236}">
                <a16:creationId xmlns:a16="http://schemas.microsoft.com/office/drawing/2014/main" id="{1E0C6991-1525-44B8-9447-59744A501E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1655C-2BEC-45A3-A764-D489FE22A9F8}"/>
              </a:ext>
            </a:extLst>
          </p:cNvPr>
          <p:cNvSpPr>
            <a:spLocks noGrp="1"/>
          </p:cNvSpPr>
          <p:nvPr>
            <p:ph type="sldNum" sz="quarter" idx="12"/>
          </p:nvPr>
        </p:nvSpPr>
        <p:spPr/>
        <p:txBody>
          <a:bodyPr/>
          <a:lstStyle/>
          <a:p>
            <a:fld id="{FF59E8BD-ADFE-4499-A5A0-F4CBCEDB68F8}" type="slidenum">
              <a:rPr lang="en-US" smtClean="0"/>
              <a:t>‹#›</a:t>
            </a:fld>
            <a:endParaRPr lang="en-US"/>
          </a:p>
        </p:txBody>
      </p:sp>
    </p:spTree>
    <p:extLst>
      <p:ext uri="{BB962C8B-B14F-4D97-AF65-F5344CB8AC3E}">
        <p14:creationId xmlns:p14="http://schemas.microsoft.com/office/powerpoint/2010/main" val="3394349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7"/>
        <p:cNvGrpSpPr/>
        <p:nvPr/>
      </p:nvGrpSpPr>
      <p:grpSpPr>
        <a:xfrm>
          <a:off x="0" y="0"/>
          <a:ext cx="0" cy="0"/>
          <a:chOff x="0" y="0"/>
          <a:chExt cx="0" cy="0"/>
        </a:xfrm>
      </p:grpSpPr>
      <p:sp>
        <p:nvSpPr>
          <p:cNvPr id="68" name="Google Shape;68;p10"/>
          <p:cNvSpPr txBox="1">
            <a:spLocks noGrp="1"/>
          </p:cNvSpPr>
          <p:nvPr>
            <p:ph type="ctrTitle"/>
          </p:nvPr>
        </p:nvSpPr>
        <p:spPr>
          <a:xfrm>
            <a:off x="939300" y="351847"/>
            <a:ext cx="7265400" cy="516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3600"/>
              <a:buNone/>
              <a:defRPr sz="2400">
                <a:solidFill>
                  <a:schemeClr val="accent2"/>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pic>
        <p:nvPicPr>
          <p:cNvPr id="69" name="Google Shape;69;p10"/>
          <p:cNvPicPr preferRelativeResize="0"/>
          <p:nvPr/>
        </p:nvPicPr>
        <p:blipFill rotWithShape="1">
          <a:blip r:embed="rId2">
            <a:alphaModFix/>
          </a:blip>
          <a:srcRect l="48250" b="42676"/>
          <a:stretch/>
        </p:blipFill>
        <p:spPr>
          <a:xfrm flipH="1">
            <a:off x="7567925" y="3401275"/>
            <a:ext cx="1576075" cy="1742224"/>
          </a:xfrm>
          <a:prstGeom prst="rect">
            <a:avLst/>
          </a:prstGeom>
          <a:noFill/>
          <a:ln>
            <a:noFill/>
          </a:ln>
        </p:spPr>
      </p:pic>
    </p:spTree>
    <p:extLst>
      <p:ext uri="{BB962C8B-B14F-4D97-AF65-F5344CB8AC3E}">
        <p14:creationId xmlns:p14="http://schemas.microsoft.com/office/powerpoint/2010/main" val="2576003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6"/>
          <p:cNvSpPr txBox="1">
            <a:spLocks noGrp="1"/>
          </p:cNvSpPr>
          <p:nvPr>
            <p:ph type="ctrTitle"/>
          </p:nvPr>
        </p:nvSpPr>
        <p:spPr>
          <a:xfrm>
            <a:off x="939300" y="351847"/>
            <a:ext cx="7265400" cy="516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400"/>
              <a:buNone/>
              <a:defRPr sz="2400">
                <a:solidFill>
                  <a:schemeClr val="accent2"/>
                </a:solidFill>
              </a:defRPr>
            </a:lvl1pPr>
            <a:lvl2pPr lvl="1" algn="ctr" rtl="0">
              <a:spcBef>
                <a:spcPts val="0"/>
              </a:spcBef>
              <a:spcAft>
                <a:spcPts val="0"/>
              </a:spcAft>
              <a:buClr>
                <a:schemeClr val="accent2"/>
              </a:buClr>
              <a:buSzPts val="2400"/>
              <a:buNone/>
              <a:defRPr sz="2400">
                <a:solidFill>
                  <a:schemeClr val="accent2"/>
                </a:solidFill>
              </a:defRPr>
            </a:lvl2pPr>
            <a:lvl3pPr lvl="2" algn="ctr" rtl="0">
              <a:spcBef>
                <a:spcPts val="0"/>
              </a:spcBef>
              <a:spcAft>
                <a:spcPts val="0"/>
              </a:spcAft>
              <a:buClr>
                <a:schemeClr val="accent2"/>
              </a:buClr>
              <a:buSzPts val="2400"/>
              <a:buNone/>
              <a:defRPr sz="2400">
                <a:solidFill>
                  <a:schemeClr val="accent2"/>
                </a:solidFill>
              </a:defRPr>
            </a:lvl3pPr>
            <a:lvl4pPr lvl="3" algn="ctr" rtl="0">
              <a:spcBef>
                <a:spcPts val="0"/>
              </a:spcBef>
              <a:spcAft>
                <a:spcPts val="0"/>
              </a:spcAft>
              <a:buClr>
                <a:schemeClr val="accent2"/>
              </a:buClr>
              <a:buSzPts val="2400"/>
              <a:buNone/>
              <a:defRPr sz="2400">
                <a:solidFill>
                  <a:schemeClr val="accent2"/>
                </a:solidFill>
              </a:defRPr>
            </a:lvl4pPr>
            <a:lvl5pPr lvl="4" algn="ctr" rtl="0">
              <a:spcBef>
                <a:spcPts val="0"/>
              </a:spcBef>
              <a:spcAft>
                <a:spcPts val="0"/>
              </a:spcAft>
              <a:buClr>
                <a:schemeClr val="accent2"/>
              </a:buClr>
              <a:buSzPts val="2400"/>
              <a:buNone/>
              <a:defRPr sz="2400">
                <a:solidFill>
                  <a:schemeClr val="accent2"/>
                </a:solidFill>
              </a:defRPr>
            </a:lvl5pPr>
            <a:lvl6pPr lvl="5" algn="ctr" rtl="0">
              <a:spcBef>
                <a:spcPts val="0"/>
              </a:spcBef>
              <a:spcAft>
                <a:spcPts val="0"/>
              </a:spcAft>
              <a:buClr>
                <a:schemeClr val="accent2"/>
              </a:buClr>
              <a:buSzPts val="2400"/>
              <a:buNone/>
              <a:defRPr sz="2400">
                <a:solidFill>
                  <a:schemeClr val="accent2"/>
                </a:solidFill>
              </a:defRPr>
            </a:lvl6pPr>
            <a:lvl7pPr lvl="6" algn="ctr" rtl="0">
              <a:spcBef>
                <a:spcPts val="0"/>
              </a:spcBef>
              <a:spcAft>
                <a:spcPts val="0"/>
              </a:spcAft>
              <a:buClr>
                <a:schemeClr val="accent2"/>
              </a:buClr>
              <a:buSzPts val="2400"/>
              <a:buNone/>
              <a:defRPr sz="2400">
                <a:solidFill>
                  <a:schemeClr val="accent2"/>
                </a:solidFill>
              </a:defRPr>
            </a:lvl7pPr>
            <a:lvl8pPr lvl="7" algn="ctr" rtl="0">
              <a:spcBef>
                <a:spcPts val="0"/>
              </a:spcBef>
              <a:spcAft>
                <a:spcPts val="0"/>
              </a:spcAft>
              <a:buClr>
                <a:schemeClr val="accent2"/>
              </a:buClr>
              <a:buSzPts val="2400"/>
              <a:buNone/>
              <a:defRPr sz="2400">
                <a:solidFill>
                  <a:schemeClr val="accent2"/>
                </a:solidFill>
              </a:defRPr>
            </a:lvl8pPr>
            <a:lvl9pPr lvl="8" algn="ctr" rtl="0">
              <a:spcBef>
                <a:spcPts val="0"/>
              </a:spcBef>
              <a:spcAft>
                <a:spcPts val="0"/>
              </a:spcAft>
              <a:buClr>
                <a:schemeClr val="accent2"/>
              </a:buClr>
              <a:buSzPts val="2400"/>
              <a:buNone/>
              <a:defRPr sz="2400">
                <a:solidFill>
                  <a:schemeClr val="accent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7"/>
        <p:cNvGrpSpPr/>
        <p:nvPr/>
      </p:nvGrpSpPr>
      <p:grpSpPr>
        <a:xfrm>
          <a:off x="0" y="0"/>
          <a:ext cx="0" cy="0"/>
          <a:chOff x="0" y="0"/>
          <a:chExt cx="0" cy="0"/>
        </a:xfrm>
      </p:grpSpPr>
      <p:sp>
        <p:nvSpPr>
          <p:cNvPr id="68" name="Google Shape;68;p10"/>
          <p:cNvSpPr txBox="1">
            <a:spLocks noGrp="1"/>
          </p:cNvSpPr>
          <p:nvPr>
            <p:ph type="ctrTitle"/>
          </p:nvPr>
        </p:nvSpPr>
        <p:spPr>
          <a:xfrm>
            <a:off x="939300" y="351847"/>
            <a:ext cx="7265400" cy="516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3600"/>
              <a:buNone/>
              <a:defRPr sz="2400">
                <a:solidFill>
                  <a:schemeClr val="accent2"/>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pic>
        <p:nvPicPr>
          <p:cNvPr id="69" name="Google Shape;69;p10"/>
          <p:cNvPicPr preferRelativeResize="0"/>
          <p:nvPr/>
        </p:nvPicPr>
        <p:blipFill rotWithShape="1">
          <a:blip r:embed="rId2">
            <a:alphaModFix/>
          </a:blip>
          <a:srcRect l="48250" b="42676"/>
          <a:stretch/>
        </p:blipFill>
        <p:spPr>
          <a:xfrm flipH="1">
            <a:off x="7567925" y="3401275"/>
            <a:ext cx="1576075" cy="174222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long list">
  <p:cSld name="CUSTOM_8">
    <p:spTree>
      <p:nvGrpSpPr>
        <p:cNvPr id="1" name="Shape 94"/>
        <p:cNvGrpSpPr/>
        <p:nvPr/>
      </p:nvGrpSpPr>
      <p:grpSpPr>
        <a:xfrm>
          <a:off x="0" y="0"/>
          <a:ext cx="0" cy="0"/>
          <a:chOff x="0" y="0"/>
          <a:chExt cx="0" cy="0"/>
        </a:xfrm>
      </p:grpSpPr>
      <p:sp>
        <p:nvSpPr>
          <p:cNvPr id="95" name="Google Shape;95;p14"/>
          <p:cNvSpPr txBox="1">
            <a:spLocks noGrp="1"/>
          </p:cNvSpPr>
          <p:nvPr>
            <p:ph type="body" idx="1"/>
          </p:nvPr>
        </p:nvSpPr>
        <p:spPr>
          <a:xfrm>
            <a:off x="720050" y="1371600"/>
            <a:ext cx="7703700" cy="31449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Clr>
                <a:schemeClr val="accent2"/>
              </a:buClr>
              <a:buSzPts val="1100"/>
              <a:buAutoNum type="arabicPeriod"/>
              <a:defRPr sz="1200">
                <a:solidFill>
                  <a:schemeClr val="accent2"/>
                </a:solidFill>
              </a:defRPr>
            </a:lvl1pPr>
            <a:lvl2pPr marL="914400" lvl="1" indent="-298450" rtl="0">
              <a:lnSpc>
                <a:spcPct val="100000"/>
              </a:lnSpc>
              <a:spcBef>
                <a:spcPts val="1600"/>
              </a:spcBef>
              <a:spcAft>
                <a:spcPts val="0"/>
              </a:spcAft>
              <a:buClr>
                <a:schemeClr val="accent2"/>
              </a:buClr>
              <a:buSzPts val="1100"/>
              <a:buFont typeface="Muli Regular"/>
              <a:buAutoNum type="alphaLcPeriod"/>
              <a:defRPr>
                <a:solidFill>
                  <a:schemeClr val="accent2"/>
                </a:solidFill>
              </a:defRPr>
            </a:lvl2pPr>
            <a:lvl3pPr marL="1371600" lvl="2" indent="-298450" rtl="0">
              <a:lnSpc>
                <a:spcPct val="100000"/>
              </a:lnSpc>
              <a:spcBef>
                <a:spcPts val="1600"/>
              </a:spcBef>
              <a:spcAft>
                <a:spcPts val="0"/>
              </a:spcAft>
              <a:buClr>
                <a:schemeClr val="accent2"/>
              </a:buClr>
              <a:buSzPts val="1100"/>
              <a:buFont typeface="Muli Regular"/>
              <a:buAutoNum type="romanLcPeriod"/>
              <a:defRPr>
                <a:solidFill>
                  <a:schemeClr val="accent2"/>
                </a:solidFill>
              </a:defRPr>
            </a:lvl3pPr>
            <a:lvl4pPr marL="1828800" lvl="3" indent="-298450" rtl="0">
              <a:lnSpc>
                <a:spcPct val="100000"/>
              </a:lnSpc>
              <a:spcBef>
                <a:spcPts val="1600"/>
              </a:spcBef>
              <a:spcAft>
                <a:spcPts val="0"/>
              </a:spcAft>
              <a:buClr>
                <a:schemeClr val="accent2"/>
              </a:buClr>
              <a:buSzPts val="1100"/>
              <a:buFont typeface="Muli Regular"/>
              <a:buAutoNum type="arabicPeriod"/>
              <a:defRPr>
                <a:solidFill>
                  <a:schemeClr val="accent2"/>
                </a:solidFill>
              </a:defRPr>
            </a:lvl4pPr>
            <a:lvl5pPr marL="2286000" lvl="4" indent="-298450" rtl="0">
              <a:lnSpc>
                <a:spcPct val="100000"/>
              </a:lnSpc>
              <a:spcBef>
                <a:spcPts val="1600"/>
              </a:spcBef>
              <a:spcAft>
                <a:spcPts val="0"/>
              </a:spcAft>
              <a:buClr>
                <a:schemeClr val="accent2"/>
              </a:buClr>
              <a:buSzPts val="1100"/>
              <a:buFont typeface="Muli Regular"/>
              <a:buAutoNum type="alphaLcPeriod"/>
              <a:defRPr>
                <a:solidFill>
                  <a:schemeClr val="accent2"/>
                </a:solidFill>
              </a:defRPr>
            </a:lvl5pPr>
            <a:lvl6pPr marL="2743200" lvl="5" indent="-298450" rtl="0">
              <a:lnSpc>
                <a:spcPct val="100000"/>
              </a:lnSpc>
              <a:spcBef>
                <a:spcPts val="1600"/>
              </a:spcBef>
              <a:spcAft>
                <a:spcPts val="0"/>
              </a:spcAft>
              <a:buClr>
                <a:schemeClr val="accent2"/>
              </a:buClr>
              <a:buSzPts val="1100"/>
              <a:buFont typeface="Muli Regular"/>
              <a:buAutoNum type="romanLcPeriod"/>
              <a:defRPr>
                <a:solidFill>
                  <a:schemeClr val="accent2"/>
                </a:solidFill>
              </a:defRPr>
            </a:lvl6pPr>
            <a:lvl7pPr marL="3200400" lvl="6" indent="-298450" rtl="0">
              <a:lnSpc>
                <a:spcPct val="100000"/>
              </a:lnSpc>
              <a:spcBef>
                <a:spcPts val="1600"/>
              </a:spcBef>
              <a:spcAft>
                <a:spcPts val="0"/>
              </a:spcAft>
              <a:buClr>
                <a:schemeClr val="accent2"/>
              </a:buClr>
              <a:buSzPts val="1100"/>
              <a:buFont typeface="Muli Regular"/>
              <a:buAutoNum type="arabicPeriod"/>
              <a:defRPr>
                <a:solidFill>
                  <a:schemeClr val="accent2"/>
                </a:solidFill>
              </a:defRPr>
            </a:lvl7pPr>
            <a:lvl8pPr marL="3657600" lvl="7" indent="-298450" rtl="0">
              <a:lnSpc>
                <a:spcPct val="100000"/>
              </a:lnSpc>
              <a:spcBef>
                <a:spcPts val="1600"/>
              </a:spcBef>
              <a:spcAft>
                <a:spcPts val="0"/>
              </a:spcAft>
              <a:buClr>
                <a:schemeClr val="accent2"/>
              </a:buClr>
              <a:buSzPts val="1100"/>
              <a:buFont typeface="Muli Regular"/>
              <a:buAutoNum type="alphaLcPeriod"/>
              <a:defRPr>
                <a:solidFill>
                  <a:schemeClr val="accent2"/>
                </a:solidFill>
              </a:defRPr>
            </a:lvl8pPr>
            <a:lvl9pPr marL="4114800" lvl="8" indent="-298450" rtl="0">
              <a:lnSpc>
                <a:spcPct val="100000"/>
              </a:lnSpc>
              <a:spcBef>
                <a:spcPts val="1600"/>
              </a:spcBef>
              <a:spcAft>
                <a:spcPts val="1600"/>
              </a:spcAft>
              <a:buClr>
                <a:schemeClr val="accent2"/>
              </a:buClr>
              <a:buSzPts val="1100"/>
              <a:buFont typeface="Muli Regular"/>
              <a:buAutoNum type="romanLcPeriod"/>
              <a:defRPr>
                <a:solidFill>
                  <a:schemeClr val="accent2"/>
                </a:solidFill>
              </a:defRPr>
            </a:lvl9pPr>
          </a:lstStyle>
          <a:p>
            <a:endParaRPr/>
          </a:p>
        </p:txBody>
      </p:sp>
      <p:sp>
        <p:nvSpPr>
          <p:cNvPr id="96" name="Google Shape;96;p14"/>
          <p:cNvSpPr txBox="1">
            <a:spLocks noGrp="1"/>
          </p:cNvSpPr>
          <p:nvPr>
            <p:ph type="ctrTitle"/>
          </p:nvPr>
        </p:nvSpPr>
        <p:spPr>
          <a:xfrm>
            <a:off x="939300" y="351842"/>
            <a:ext cx="7265400" cy="834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3600"/>
              <a:buNone/>
              <a:defRPr sz="2400">
                <a:solidFill>
                  <a:schemeClr val="accent2"/>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pic>
        <p:nvPicPr>
          <p:cNvPr id="97" name="Google Shape;97;p14"/>
          <p:cNvPicPr preferRelativeResize="0"/>
          <p:nvPr/>
        </p:nvPicPr>
        <p:blipFill rotWithShape="1">
          <a:blip r:embed="rId2">
            <a:alphaModFix/>
          </a:blip>
          <a:srcRect l="47240" t="1700" r="147" b="49281"/>
          <a:stretch/>
        </p:blipFill>
        <p:spPr>
          <a:xfrm rot="10800000" flipH="1">
            <a:off x="476" y="-1"/>
            <a:ext cx="1544626" cy="14360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numbers">
  <p:cSld name="CUSTOM_8_1_1">
    <p:spTree>
      <p:nvGrpSpPr>
        <p:cNvPr id="1" name="Shape 114"/>
        <p:cNvGrpSpPr/>
        <p:nvPr/>
      </p:nvGrpSpPr>
      <p:grpSpPr>
        <a:xfrm>
          <a:off x="0" y="0"/>
          <a:ext cx="0" cy="0"/>
          <a:chOff x="0" y="0"/>
          <a:chExt cx="0" cy="0"/>
        </a:xfrm>
      </p:grpSpPr>
      <p:sp>
        <p:nvSpPr>
          <p:cNvPr id="115" name="Google Shape;115;p19"/>
          <p:cNvSpPr txBox="1">
            <a:spLocks noGrp="1"/>
          </p:cNvSpPr>
          <p:nvPr>
            <p:ph type="subTitle" idx="1"/>
          </p:nvPr>
        </p:nvSpPr>
        <p:spPr>
          <a:xfrm>
            <a:off x="1357350" y="3604370"/>
            <a:ext cx="6429300" cy="670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accent2"/>
                </a:solidFill>
              </a:defRPr>
            </a:lvl1pPr>
            <a:lvl2pPr lvl="1" algn="ctr" rtl="0">
              <a:lnSpc>
                <a:spcPct val="100000"/>
              </a:lnSpc>
              <a:spcBef>
                <a:spcPts val="1600"/>
              </a:spcBef>
              <a:spcAft>
                <a:spcPts val="0"/>
              </a:spcAft>
              <a:buNone/>
              <a:defRPr sz="1400">
                <a:solidFill>
                  <a:schemeClr val="accent2"/>
                </a:solidFill>
              </a:defRPr>
            </a:lvl2pPr>
            <a:lvl3pPr lvl="2" algn="ctr" rtl="0">
              <a:lnSpc>
                <a:spcPct val="100000"/>
              </a:lnSpc>
              <a:spcBef>
                <a:spcPts val="1600"/>
              </a:spcBef>
              <a:spcAft>
                <a:spcPts val="0"/>
              </a:spcAft>
              <a:buNone/>
              <a:defRPr sz="1400">
                <a:solidFill>
                  <a:schemeClr val="accent2"/>
                </a:solidFill>
              </a:defRPr>
            </a:lvl3pPr>
            <a:lvl4pPr lvl="3" algn="ctr" rtl="0">
              <a:lnSpc>
                <a:spcPct val="100000"/>
              </a:lnSpc>
              <a:spcBef>
                <a:spcPts val="1600"/>
              </a:spcBef>
              <a:spcAft>
                <a:spcPts val="0"/>
              </a:spcAft>
              <a:buNone/>
              <a:defRPr sz="1400">
                <a:solidFill>
                  <a:schemeClr val="accent2"/>
                </a:solidFill>
              </a:defRPr>
            </a:lvl4pPr>
            <a:lvl5pPr lvl="4" algn="ctr" rtl="0">
              <a:lnSpc>
                <a:spcPct val="100000"/>
              </a:lnSpc>
              <a:spcBef>
                <a:spcPts val="1600"/>
              </a:spcBef>
              <a:spcAft>
                <a:spcPts val="0"/>
              </a:spcAft>
              <a:buNone/>
              <a:defRPr sz="1400">
                <a:solidFill>
                  <a:schemeClr val="accent2"/>
                </a:solidFill>
              </a:defRPr>
            </a:lvl5pPr>
            <a:lvl6pPr lvl="5" algn="ctr" rtl="0">
              <a:lnSpc>
                <a:spcPct val="100000"/>
              </a:lnSpc>
              <a:spcBef>
                <a:spcPts val="1600"/>
              </a:spcBef>
              <a:spcAft>
                <a:spcPts val="0"/>
              </a:spcAft>
              <a:buNone/>
              <a:defRPr sz="1400">
                <a:solidFill>
                  <a:schemeClr val="accent2"/>
                </a:solidFill>
              </a:defRPr>
            </a:lvl6pPr>
            <a:lvl7pPr lvl="6" algn="ctr" rtl="0">
              <a:lnSpc>
                <a:spcPct val="100000"/>
              </a:lnSpc>
              <a:spcBef>
                <a:spcPts val="1600"/>
              </a:spcBef>
              <a:spcAft>
                <a:spcPts val="0"/>
              </a:spcAft>
              <a:buNone/>
              <a:defRPr sz="1400">
                <a:solidFill>
                  <a:schemeClr val="accent2"/>
                </a:solidFill>
              </a:defRPr>
            </a:lvl7pPr>
            <a:lvl8pPr lvl="7" algn="ctr" rtl="0">
              <a:lnSpc>
                <a:spcPct val="100000"/>
              </a:lnSpc>
              <a:spcBef>
                <a:spcPts val="1600"/>
              </a:spcBef>
              <a:spcAft>
                <a:spcPts val="0"/>
              </a:spcAft>
              <a:buNone/>
              <a:defRPr sz="1400">
                <a:solidFill>
                  <a:schemeClr val="accent2"/>
                </a:solidFill>
              </a:defRPr>
            </a:lvl8pPr>
            <a:lvl9pPr lvl="8" algn="ctr" rtl="0">
              <a:lnSpc>
                <a:spcPct val="100000"/>
              </a:lnSpc>
              <a:spcBef>
                <a:spcPts val="1600"/>
              </a:spcBef>
              <a:spcAft>
                <a:spcPts val="1600"/>
              </a:spcAft>
              <a:buNone/>
              <a:defRPr sz="1400">
                <a:solidFill>
                  <a:schemeClr val="accent2"/>
                </a:solidFill>
              </a:defRPr>
            </a:lvl9pPr>
          </a:lstStyle>
          <a:p>
            <a:endParaRPr/>
          </a:p>
        </p:txBody>
      </p:sp>
      <p:sp>
        <p:nvSpPr>
          <p:cNvPr id="116" name="Google Shape;116;p19"/>
          <p:cNvSpPr txBox="1">
            <a:spLocks noGrp="1"/>
          </p:cNvSpPr>
          <p:nvPr>
            <p:ph type="title" hasCustomPrompt="1"/>
          </p:nvPr>
        </p:nvSpPr>
        <p:spPr>
          <a:xfrm>
            <a:off x="2127900" y="3050450"/>
            <a:ext cx="4888200" cy="782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1"/>
              </a:buClr>
              <a:buSzPts val="6000"/>
              <a:buNone/>
              <a:defRPr sz="6000">
                <a:solidFill>
                  <a:schemeClr val="dk1"/>
                </a:solidFill>
              </a:defRPr>
            </a:lvl1pPr>
            <a:lvl2pPr lvl="1" algn="ctr" rtl="0">
              <a:spcBef>
                <a:spcPts val="0"/>
              </a:spcBef>
              <a:spcAft>
                <a:spcPts val="0"/>
              </a:spcAft>
              <a:buClr>
                <a:schemeClr val="dk1"/>
              </a:buClr>
              <a:buSzPts val="6000"/>
              <a:buNone/>
              <a:defRPr sz="6000">
                <a:solidFill>
                  <a:schemeClr val="dk1"/>
                </a:solidFill>
              </a:defRPr>
            </a:lvl2pPr>
            <a:lvl3pPr lvl="2" algn="ctr" rtl="0">
              <a:spcBef>
                <a:spcPts val="0"/>
              </a:spcBef>
              <a:spcAft>
                <a:spcPts val="0"/>
              </a:spcAft>
              <a:buClr>
                <a:schemeClr val="dk1"/>
              </a:buClr>
              <a:buSzPts val="6000"/>
              <a:buNone/>
              <a:defRPr sz="6000">
                <a:solidFill>
                  <a:schemeClr val="dk1"/>
                </a:solidFill>
              </a:defRPr>
            </a:lvl3pPr>
            <a:lvl4pPr lvl="3" algn="ctr" rtl="0">
              <a:spcBef>
                <a:spcPts val="0"/>
              </a:spcBef>
              <a:spcAft>
                <a:spcPts val="0"/>
              </a:spcAft>
              <a:buClr>
                <a:schemeClr val="dk1"/>
              </a:buClr>
              <a:buSzPts val="6000"/>
              <a:buNone/>
              <a:defRPr sz="6000">
                <a:solidFill>
                  <a:schemeClr val="dk1"/>
                </a:solidFill>
              </a:defRPr>
            </a:lvl4pPr>
            <a:lvl5pPr lvl="4" algn="ctr" rtl="0">
              <a:spcBef>
                <a:spcPts val="0"/>
              </a:spcBef>
              <a:spcAft>
                <a:spcPts val="0"/>
              </a:spcAft>
              <a:buClr>
                <a:schemeClr val="dk1"/>
              </a:buClr>
              <a:buSzPts val="6000"/>
              <a:buNone/>
              <a:defRPr sz="6000">
                <a:solidFill>
                  <a:schemeClr val="dk1"/>
                </a:solidFill>
              </a:defRPr>
            </a:lvl5pPr>
            <a:lvl6pPr lvl="5" algn="ctr" rtl="0">
              <a:spcBef>
                <a:spcPts val="0"/>
              </a:spcBef>
              <a:spcAft>
                <a:spcPts val="0"/>
              </a:spcAft>
              <a:buClr>
                <a:schemeClr val="dk1"/>
              </a:buClr>
              <a:buSzPts val="6000"/>
              <a:buNone/>
              <a:defRPr sz="6000">
                <a:solidFill>
                  <a:schemeClr val="dk1"/>
                </a:solidFill>
              </a:defRPr>
            </a:lvl6pPr>
            <a:lvl7pPr lvl="6" algn="ctr" rtl="0">
              <a:spcBef>
                <a:spcPts val="0"/>
              </a:spcBef>
              <a:spcAft>
                <a:spcPts val="0"/>
              </a:spcAft>
              <a:buClr>
                <a:schemeClr val="dk1"/>
              </a:buClr>
              <a:buSzPts val="6000"/>
              <a:buNone/>
              <a:defRPr sz="6000">
                <a:solidFill>
                  <a:schemeClr val="dk1"/>
                </a:solidFill>
              </a:defRPr>
            </a:lvl7pPr>
            <a:lvl8pPr lvl="7" algn="ctr" rtl="0">
              <a:spcBef>
                <a:spcPts val="0"/>
              </a:spcBef>
              <a:spcAft>
                <a:spcPts val="0"/>
              </a:spcAft>
              <a:buClr>
                <a:schemeClr val="dk1"/>
              </a:buClr>
              <a:buSzPts val="6000"/>
              <a:buNone/>
              <a:defRPr sz="6000">
                <a:solidFill>
                  <a:schemeClr val="dk1"/>
                </a:solidFill>
              </a:defRPr>
            </a:lvl8pPr>
            <a:lvl9pPr lvl="8" algn="ctr" rtl="0">
              <a:spcBef>
                <a:spcPts val="0"/>
              </a:spcBef>
              <a:spcAft>
                <a:spcPts val="0"/>
              </a:spcAft>
              <a:buClr>
                <a:schemeClr val="dk1"/>
              </a:buClr>
              <a:buSzPts val="6000"/>
              <a:buNone/>
              <a:defRPr sz="6000">
                <a:solidFill>
                  <a:schemeClr val="dk1"/>
                </a:solidFill>
              </a:defRPr>
            </a:lvl9pPr>
          </a:lstStyle>
          <a:p>
            <a:r>
              <a:t>xx%</a:t>
            </a:r>
          </a:p>
        </p:txBody>
      </p:sp>
      <p:sp>
        <p:nvSpPr>
          <p:cNvPr id="117" name="Google Shape;117;p19"/>
          <p:cNvSpPr txBox="1">
            <a:spLocks noGrp="1"/>
          </p:cNvSpPr>
          <p:nvPr>
            <p:ph type="subTitle" idx="2"/>
          </p:nvPr>
        </p:nvSpPr>
        <p:spPr>
          <a:xfrm>
            <a:off x="1357350" y="1767557"/>
            <a:ext cx="6429300" cy="670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accent2"/>
                </a:solidFill>
              </a:defRPr>
            </a:lvl1pPr>
            <a:lvl2pPr lvl="1" algn="ctr" rtl="0">
              <a:lnSpc>
                <a:spcPct val="100000"/>
              </a:lnSpc>
              <a:spcBef>
                <a:spcPts val="1600"/>
              </a:spcBef>
              <a:spcAft>
                <a:spcPts val="0"/>
              </a:spcAft>
              <a:buNone/>
              <a:defRPr sz="1400">
                <a:solidFill>
                  <a:schemeClr val="accent2"/>
                </a:solidFill>
              </a:defRPr>
            </a:lvl2pPr>
            <a:lvl3pPr lvl="2" algn="ctr" rtl="0">
              <a:lnSpc>
                <a:spcPct val="100000"/>
              </a:lnSpc>
              <a:spcBef>
                <a:spcPts val="1600"/>
              </a:spcBef>
              <a:spcAft>
                <a:spcPts val="0"/>
              </a:spcAft>
              <a:buNone/>
              <a:defRPr sz="1400">
                <a:solidFill>
                  <a:schemeClr val="accent2"/>
                </a:solidFill>
              </a:defRPr>
            </a:lvl3pPr>
            <a:lvl4pPr lvl="3" algn="ctr" rtl="0">
              <a:lnSpc>
                <a:spcPct val="100000"/>
              </a:lnSpc>
              <a:spcBef>
                <a:spcPts val="1600"/>
              </a:spcBef>
              <a:spcAft>
                <a:spcPts val="0"/>
              </a:spcAft>
              <a:buNone/>
              <a:defRPr sz="1400">
                <a:solidFill>
                  <a:schemeClr val="accent2"/>
                </a:solidFill>
              </a:defRPr>
            </a:lvl4pPr>
            <a:lvl5pPr lvl="4" algn="ctr" rtl="0">
              <a:lnSpc>
                <a:spcPct val="100000"/>
              </a:lnSpc>
              <a:spcBef>
                <a:spcPts val="1600"/>
              </a:spcBef>
              <a:spcAft>
                <a:spcPts val="0"/>
              </a:spcAft>
              <a:buNone/>
              <a:defRPr sz="1400">
                <a:solidFill>
                  <a:schemeClr val="accent2"/>
                </a:solidFill>
              </a:defRPr>
            </a:lvl5pPr>
            <a:lvl6pPr lvl="5" algn="ctr" rtl="0">
              <a:lnSpc>
                <a:spcPct val="100000"/>
              </a:lnSpc>
              <a:spcBef>
                <a:spcPts val="1600"/>
              </a:spcBef>
              <a:spcAft>
                <a:spcPts val="0"/>
              </a:spcAft>
              <a:buNone/>
              <a:defRPr sz="1400">
                <a:solidFill>
                  <a:schemeClr val="accent2"/>
                </a:solidFill>
              </a:defRPr>
            </a:lvl6pPr>
            <a:lvl7pPr lvl="6" algn="ctr" rtl="0">
              <a:lnSpc>
                <a:spcPct val="100000"/>
              </a:lnSpc>
              <a:spcBef>
                <a:spcPts val="1600"/>
              </a:spcBef>
              <a:spcAft>
                <a:spcPts val="0"/>
              </a:spcAft>
              <a:buNone/>
              <a:defRPr sz="1400">
                <a:solidFill>
                  <a:schemeClr val="accent2"/>
                </a:solidFill>
              </a:defRPr>
            </a:lvl7pPr>
            <a:lvl8pPr lvl="7" algn="ctr" rtl="0">
              <a:lnSpc>
                <a:spcPct val="100000"/>
              </a:lnSpc>
              <a:spcBef>
                <a:spcPts val="1600"/>
              </a:spcBef>
              <a:spcAft>
                <a:spcPts val="0"/>
              </a:spcAft>
              <a:buNone/>
              <a:defRPr sz="1400">
                <a:solidFill>
                  <a:schemeClr val="accent2"/>
                </a:solidFill>
              </a:defRPr>
            </a:lvl8pPr>
            <a:lvl9pPr lvl="8" algn="ctr" rtl="0">
              <a:lnSpc>
                <a:spcPct val="100000"/>
              </a:lnSpc>
              <a:spcBef>
                <a:spcPts val="1600"/>
              </a:spcBef>
              <a:spcAft>
                <a:spcPts val="1600"/>
              </a:spcAft>
              <a:buNone/>
              <a:defRPr sz="1400">
                <a:solidFill>
                  <a:schemeClr val="accent2"/>
                </a:solidFill>
              </a:defRPr>
            </a:lvl9pPr>
          </a:lstStyle>
          <a:p>
            <a:endParaRPr/>
          </a:p>
        </p:txBody>
      </p:sp>
      <p:sp>
        <p:nvSpPr>
          <p:cNvPr id="118" name="Google Shape;118;p19"/>
          <p:cNvSpPr txBox="1">
            <a:spLocks noGrp="1"/>
          </p:cNvSpPr>
          <p:nvPr>
            <p:ph type="title" idx="3" hasCustomPrompt="1"/>
          </p:nvPr>
        </p:nvSpPr>
        <p:spPr>
          <a:xfrm>
            <a:off x="2127900" y="1213638"/>
            <a:ext cx="4888200" cy="782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1"/>
              </a:buClr>
              <a:buSzPts val="6000"/>
              <a:buNone/>
              <a:defRPr sz="6000">
                <a:solidFill>
                  <a:schemeClr val="dk1"/>
                </a:solidFill>
              </a:defRPr>
            </a:lvl1pPr>
            <a:lvl2pPr lvl="1" algn="ctr" rtl="0">
              <a:spcBef>
                <a:spcPts val="0"/>
              </a:spcBef>
              <a:spcAft>
                <a:spcPts val="0"/>
              </a:spcAft>
              <a:buClr>
                <a:schemeClr val="dk1"/>
              </a:buClr>
              <a:buSzPts val="6000"/>
              <a:buNone/>
              <a:defRPr sz="6000">
                <a:solidFill>
                  <a:schemeClr val="dk1"/>
                </a:solidFill>
              </a:defRPr>
            </a:lvl2pPr>
            <a:lvl3pPr lvl="2" algn="ctr" rtl="0">
              <a:spcBef>
                <a:spcPts val="0"/>
              </a:spcBef>
              <a:spcAft>
                <a:spcPts val="0"/>
              </a:spcAft>
              <a:buClr>
                <a:schemeClr val="dk1"/>
              </a:buClr>
              <a:buSzPts val="6000"/>
              <a:buNone/>
              <a:defRPr sz="6000">
                <a:solidFill>
                  <a:schemeClr val="dk1"/>
                </a:solidFill>
              </a:defRPr>
            </a:lvl3pPr>
            <a:lvl4pPr lvl="3" algn="ctr" rtl="0">
              <a:spcBef>
                <a:spcPts val="0"/>
              </a:spcBef>
              <a:spcAft>
                <a:spcPts val="0"/>
              </a:spcAft>
              <a:buClr>
                <a:schemeClr val="dk1"/>
              </a:buClr>
              <a:buSzPts val="6000"/>
              <a:buNone/>
              <a:defRPr sz="6000">
                <a:solidFill>
                  <a:schemeClr val="dk1"/>
                </a:solidFill>
              </a:defRPr>
            </a:lvl4pPr>
            <a:lvl5pPr lvl="4" algn="ctr" rtl="0">
              <a:spcBef>
                <a:spcPts val="0"/>
              </a:spcBef>
              <a:spcAft>
                <a:spcPts val="0"/>
              </a:spcAft>
              <a:buClr>
                <a:schemeClr val="dk1"/>
              </a:buClr>
              <a:buSzPts val="6000"/>
              <a:buNone/>
              <a:defRPr sz="6000">
                <a:solidFill>
                  <a:schemeClr val="dk1"/>
                </a:solidFill>
              </a:defRPr>
            </a:lvl5pPr>
            <a:lvl6pPr lvl="5" algn="ctr" rtl="0">
              <a:spcBef>
                <a:spcPts val="0"/>
              </a:spcBef>
              <a:spcAft>
                <a:spcPts val="0"/>
              </a:spcAft>
              <a:buClr>
                <a:schemeClr val="dk1"/>
              </a:buClr>
              <a:buSzPts val="6000"/>
              <a:buNone/>
              <a:defRPr sz="6000">
                <a:solidFill>
                  <a:schemeClr val="dk1"/>
                </a:solidFill>
              </a:defRPr>
            </a:lvl6pPr>
            <a:lvl7pPr lvl="6" algn="ctr" rtl="0">
              <a:spcBef>
                <a:spcPts val="0"/>
              </a:spcBef>
              <a:spcAft>
                <a:spcPts val="0"/>
              </a:spcAft>
              <a:buClr>
                <a:schemeClr val="dk1"/>
              </a:buClr>
              <a:buSzPts val="6000"/>
              <a:buNone/>
              <a:defRPr sz="6000">
                <a:solidFill>
                  <a:schemeClr val="dk1"/>
                </a:solidFill>
              </a:defRPr>
            </a:lvl7pPr>
            <a:lvl8pPr lvl="7" algn="ctr" rtl="0">
              <a:spcBef>
                <a:spcPts val="0"/>
              </a:spcBef>
              <a:spcAft>
                <a:spcPts val="0"/>
              </a:spcAft>
              <a:buClr>
                <a:schemeClr val="dk1"/>
              </a:buClr>
              <a:buSzPts val="6000"/>
              <a:buNone/>
              <a:defRPr sz="6000">
                <a:solidFill>
                  <a:schemeClr val="dk1"/>
                </a:solidFill>
              </a:defRPr>
            </a:lvl8pPr>
            <a:lvl9pPr lvl="8" algn="ctr" rtl="0">
              <a:spcBef>
                <a:spcPts val="0"/>
              </a:spcBef>
              <a:spcAft>
                <a:spcPts val="0"/>
              </a:spcAft>
              <a:buClr>
                <a:schemeClr val="dk1"/>
              </a:buClr>
              <a:buSzPts val="6000"/>
              <a:buNone/>
              <a:defRPr sz="6000">
                <a:solidFill>
                  <a:schemeClr val="dk1"/>
                </a:solidFill>
              </a:defRPr>
            </a:lvl9pPr>
          </a:lstStyle>
          <a:p>
            <a:r>
              <a:t>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
  <p:cSld name="CUSTOM_9_1_1_1">
    <p:spTree>
      <p:nvGrpSpPr>
        <p:cNvPr id="1" name="Shape 18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2E1CB-628E-4020-97D5-CBACE95A3D0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2CCE90D-3BDE-44BA-9BF2-8729D10E246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964DA2E-9F84-478C-A24B-7512B08C8A94}"/>
              </a:ext>
            </a:extLst>
          </p:cNvPr>
          <p:cNvSpPr>
            <a:spLocks noGrp="1"/>
          </p:cNvSpPr>
          <p:nvPr>
            <p:ph type="dt" sz="half" idx="10"/>
          </p:nvPr>
        </p:nvSpPr>
        <p:spPr/>
        <p:txBody>
          <a:bodyPr/>
          <a:lstStyle/>
          <a:p>
            <a:fld id="{5EC584C3-CBCF-4812-894A-3A71C847E26D}" type="datetimeFigureOut">
              <a:rPr lang="en-US" smtClean="0"/>
              <a:t>8/26/2020</a:t>
            </a:fld>
            <a:endParaRPr lang="en-US"/>
          </a:p>
        </p:txBody>
      </p:sp>
      <p:sp>
        <p:nvSpPr>
          <p:cNvPr id="5" name="Footer Placeholder 4">
            <a:extLst>
              <a:ext uri="{FF2B5EF4-FFF2-40B4-BE49-F238E27FC236}">
                <a16:creationId xmlns:a16="http://schemas.microsoft.com/office/drawing/2014/main" id="{9BA119EB-657C-4EA5-96AA-A370BD4CA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FBC78E-E952-4A76-A0C0-24B0640E81A6}"/>
              </a:ext>
            </a:extLst>
          </p:cNvPr>
          <p:cNvSpPr>
            <a:spLocks noGrp="1"/>
          </p:cNvSpPr>
          <p:nvPr>
            <p:ph type="sldNum" sz="quarter" idx="12"/>
          </p:nvPr>
        </p:nvSpPr>
        <p:spPr/>
        <p:txBody>
          <a:bodyPr/>
          <a:lstStyle/>
          <a:p>
            <a:fld id="{FF59E8BD-ADFE-4499-A5A0-F4CBCEDB68F8}" type="slidenum">
              <a:rPr lang="en-US" smtClean="0"/>
              <a:t>‹#›</a:t>
            </a:fld>
            <a:endParaRPr lang="en-US"/>
          </a:p>
        </p:txBody>
      </p:sp>
    </p:spTree>
    <p:extLst>
      <p:ext uri="{BB962C8B-B14F-4D97-AF65-F5344CB8AC3E}">
        <p14:creationId xmlns:p14="http://schemas.microsoft.com/office/powerpoint/2010/main" val="1806673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1DDA5-BBB7-492E-B5AD-8D81EE9E4F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CEC409-B56D-4055-B986-0D5DFD2AFE7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51BDC-EA15-4BE8-BAE8-AAFE5DA810A3}"/>
              </a:ext>
            </a:extLst>
          </p:cNvPr>
          <p:cNvSpPr>
            <a:spLocks noGrp="1"/>
          </p:cNvSpPr>
          <p:nvPr>
            <p:ph type="dt" sz="half" idx="10"/>
          </p:nvPr>
        </p:nvSpPr>
        <p:spPr/>
        <p:txBody>
          <a:bodyPr/>
          <a:lstStyle/>
          <a:p>
            <a:fld id="{5EC584C3-CBCF-4812-894A-3A71C847E26D}" type="datetimeFigureOut">
              <a:rPr lang="en-US" smtClean="0"/>
              <a:t>8/26/2020</a:t>
            </a:fld>
            <a:endParaRPr lang="en-US"/>
          </a:p>
        </p:txBody>
      </p:sp>
      <p:sp>
        <p:nvSpPr>
          <p:cNvPr id="5" name="Footer Placeholder 4">
            <a:extLst>
              <a:ext uri="{FF2B5EF4-FFF2-40B4-BE49-F238E27FC236}">
                <a16:creationId xmlns:a16="http://schemas.microsoft.com/office/drawing/2014/main" id="{F7F5E1D5-CD03-4090-BA84-9DE7E4AFDB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54530F-86E8-44E4-AB73-1866EDF0E4D2}"/>
              </a:ext>
            </a:extLst>
          </p:cNvPr>
          <p:cNvSpPr>
            <a:spLocks noGrp="1"/>
          </p:cNvSpPr>
          <p:nvPr>
            <p:ph type="sldNum" sz="quarter" idx="12"/>
          </p:nvPr>
        </p:nvSpPr>
        <p:spPr/>
        <p:txBody>
          <a:bodyPr/>
          <a:lstStyle/>
          <a:p>
            <a:fld id="{FF59E8BD-ADFE-4499-A5A0-F4CBCEDB68F8}" type="slidenum">
              <a:rPr lang="en-US" smtClean="0"/>
              <a:t>‹#›</a:t>
            </a:fld>
            <a:endParaRPr lang="en-US"/>
          </a:p>
        </p:txBody>
      </p:sp>
    </p:spTree>
    <p:extLst>
      <p:ext uri="{BB962C8B-B14F-4D97-AF65-F5344CB8AC3E}">
        <p14:creationId xmlns:p14="http://schemas.microsoft.com/office/powerpoint/2010/main" val="832992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lumMod val="20000"/>
            <a:lumOff val="80000"/>
            <a:alpha val="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1pPr>
            <a:lvl2pPr lvl="1">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2pPr>
            <a:lvl3pPr lvl="2">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3pPr>
            <a:lvl4pPr lvl="3">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4pPr>
            <a:lvl5pPr lvl="4">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5pPr>
            <a:lvl6pPr lvl="5">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6pPr>
            <a:lvl7pPr lvl="6">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7pPr>
            <a:lvl8pPr lvl="7">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8pPr>
            <a:lvl9pPr lvl="8">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rgbClr val="FFFFFF"/>
              </a:buClr>
              <a:buSzPts val="1400"/>
              <a:buFont typeface="Anaheim"/>
              <a:buChar char="●"/>
              <a:defRPr>
                <a:solidFill>
                  <a:srgbClr val="FFFFFF"/>
                </a:solidFill>
                <a:latin typeface="Anaheim"/>
                <a:ea typeface="Anaheim"/>
                <a:cs typeface="Anaheim"/>
                <a:sym typeface="Anaheim"/>
              </a:defRPr>
            </a:lvl1pPr>
            <a:lvl2pPr marL="914400" lvl="1"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2pPr>
            <a:lvl3pPr marL="1371600" lvl="2"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3pPr>
            <a:lvl4pPr marL="1828800" lvl="3"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4pPr>
            <a:lvl5pPr marL="2286000" lvl="4"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5pPr>
            <a:lvl6pPr marL="2743200" lvl="5"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6pPr>
            <a:lvl7pPr marL="3200400" lvl="6"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7pPr>
            <a:lvl8pPr marL="3657600" lvl="7"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8pPr>
            <a:lvl9pPr marL="4114800" lvl="8" indent="-317500">
              <a:lnSpc>
                <a:spcPct val="115000"/>
              </a:lnSpc>
              <a:spcBef>
                <a:spcPts val="1600"/>
              </a:spcBef>
              <a:spcAft>
                <a:spcPts val="1600"/>
              </a:spcAft>
              <a:buClr>
                <a:srgbClr val="FFFFFF"/>
              </a:buClr>
              <a:buSzPts val="1400"/>
              <a:buFont typeface="Anaheim"/>
              <a:buChar char="■"/>
              <a:defRPr>
                <a:solidFill>
                  <a:srgbClr val="FFFFFF"/>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6" r:id="rId3"/>
    <p:sldLayoutId id="2147483660" r:id="rId4"/>
    <p:sldLayoutId id="2147483665" r:id="rId5"/>
    <p:sldLayoutId id="2147483673" r:id="rId6"/>
    <p:sldLayoutId id="214748367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2EDBB7-3DFB-4B80-A1D6-42F0CB2DC14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20538D-DD68-4ACE-B93D-68D20A3928E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87BA67-17D0-4AC7-BC2B-E35C3883F1A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EC584C3-CBCF-4812-894A-3A71C847E26D}" type="datetimeFigureOut">
              <a:rPr lang="en-US" smtClean="0"/>
              <a:t>8/26/2020</a:t>
            </a:fld>
            <a:endParaRPr lang="en-US"/>
          </a:p>
        </p:txBody>
      </p:sp>
      <p:sp>
        <p:nvSpPr>
          <p:cNvPr id="5" name="Footer Placeholder 4">
            <a:extLst>
              <a:ext uri="{FF2B5EF4-FFF2-40B4-BE49-F238E27FC236}">
                <a16:creationId xmlns:a16="http://schemas.microsoft.com/office/drawing/2014/main" id="{3FEBF3F0-3FDD-4A28-83C6-B50BFD20EE0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435F08-7D51-44A8-A29E-6657877987D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F59E8BD-ADFE-4499-A5A0-F4CBCEDB68F8}" type="slidenum">
              <a:rPr lang="en-US" smtClean="0"/>
              <a:t>‹#›</a:t>
            </a:fld>
            <a:endParaRPr lang="en-US"/>
          </a:p>
        </p:txBody>
      </p:sp>
    </p:spTree>
    <p:extLst>
      <p:ext uri="{BB962C8B-B14F-4D97-AF65-F5344CB8AC3E}">
        <p14:creationId xmlns:p14="http://schemas.microsoft.com/office/powerpoint/2010/main" val="424845954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gvLA--hGU70&amp;feature=youtu.be"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hyperlink" Target="https://www2.gnb.ca/content/dam/gnb/Departments/ed/pdf/return-to-school-guide.pdf"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hyperlink" Target="https://www2.gnb.ca/content/gnb/en/corporate/promo/covid-19.html" TargetMode="External"/><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hyperlink" Target="https://www2.gnb.ca/content/dam/gnb/Departments/ed/pdf/return-to-school-guide.pdf" TargetMode="External"/><Relationship Id="rId5" Type="http://schemas.openxmlformats.org/officeDocument/2006/relationships/hyperlink" Target="https://secure1.nbed.nb.ca/sites/ASD-S/Pages/COVID-19.aspx" TargetMode="External"/><Relationship Id="rId4" Type="http://schemas.openxmlformats.org/officeDocument/2006/relationships/hyperlink" Target="http://achurchforstarvingartists.wordpress.com/2011/09/14/saying-thank-you-clergy-edition"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5CCC28-72C9-4363-944B-F9545F3D8AC1}"/>
              </a:ext>
            </a:extLst>
          </p:cNvPr>
          <p:cNvPicPr>
            <a:picLocks noChangeAspect="1"/>
          </p:cNvPicPr>
          <p:nvPr/>
        </p:nvPicPr>
        <p:blipFill>
          <a:blip r:embed="rId2"/>
          <a:stretch>
            <a:fillRect/>
          </a:stretch>
        </p:blipFill>
        <p:spPr>
          <a:xfrm>
            <a:off x="3218046" y="2571750"/>
            <a:ext cx="3201616" cy="2245910"/>
          </a:xfrm>
          <a:prstGeom prst="rect">
            <a:avLst/>
          </a:prstGeom>
        </p:spPr>
      </p:pic>
      <p:sp>
        <p:nvSpPr>
          <p:cNvPr id="3" name="Google Shape;192;p31">
            <a:extLst>
              <a:ext uri="{FF2B5EF4-FFF2-40B4-BE49-F238E27FC236}">
                <a16:creationId xmlns:a16="http://schemas.microsoft.com/office/drawing/2014/main" id="{0D146A1B-4DFB-4686-BC1B-1D2FDD45994E}"/>
              </a:ext>
            </a:extLst>
          </p:cNvPr>
          <p:cNvSpPr txBox="1">
            <a:spLocks/>
          </p:cNvSpPr>
          <p:nvPr/>
        </p:nvSpPr>
        <p:spPr>
          <a:xfrm>
            <a:off x="1290326" y="137069"/>
            <a:ext cx="7265400" cy="2135022"/>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dirty="0">
                <a:solidFill>
                  <a:schemeClr val="bg1"/>
                </a:solidFill>
                <a:latin typeface="Calibri" panose="020F0502020204030204" pitchFamily="34" charset="0"/>
                <a:cs typeface="Calibri" panose="020F0502020204030204" pitchFamily="34" charset="0"/>
              </a:rPr>
              <a:t>Return to School Information </a:t>
            </a:r>
          </a:p>
          <a:p>
            <a:pPr algn="ctr"/>
            <a:r>
              <a:rPr lang="en-US" sz="3600" dirty="0">
                <a:solidFill>
                  <a:schemeClr val="bg1"/>
                </a:solidFill>
                <a:latin typeface="Calibri" panose="020F0502020204030204" pitchFamily="34" charset="0"/>
                <a:cs typeface="Calibri" panose="020F0502020204030204" pitchFamily="34" charset="0"/>
              </a:rPr>
              <a:t>for</a:t>
            </a:r>
          </a:p>
          <a:p>
            <a:pPr algn="ctr"/>
            <a:r>
              <a:rPr lang="en-US" sz="3600" dirty="0">
                <a:solidFill>
                  <a:schemeClr val="bg1"/>
                </a:solidFill>
                <a:latin typeface="Calibri" panose="020F0502020204030204" pitchFamily="34" charset="0"/>
                <a:cs typeface="Calibri" panose="020F0502020204030204" pitchFamily="34" charset="0"/>
              </a:rPr>
              <a:t>Parents and Public</a:t>
            </a:r>
            <a:br>
              <a:rPr lang="en-US" sz="4000" dirty="0">
                <a:solidFill>
                  <a:schemeClr val="bg1"/>
                </a:solidFill>
                <a:latin typeface="Calibri" panose="020F0502020204030204" pitchFamily="34" charset="0"/>
                <a:cs typeface="Calibri" panose="020F0502020204030204" pitchFamily="34" charset="0"/>
              </a:rPr>
            </a:br>
            <a:r>
              <a:rPr lang="en-US" sz="2800" dirty="0">
                <a:solidFill>
                  <a:schemeClr val="bg1"/>
                </a:solidFill>
                <a:latin typeface="Calibri" panose="020F0502020204030204" pitchFamily="34" charset="0"/>
                <a:cs typeface="Calibri" panose="020F0502020204030204" pitchFamily="34" charset="0"/>
              </a:rPr>
              <a:t>COVID-19: What you need to know</a:t>
            </a:r>
          </a:p>
        </p:txBody>
      </p:sp>
      <p:pic>
        <p:nvPicPr>
          <p:cNvPr id="4" name="Picture 3">
            <a:extLst>
              <a:ext uri="{FF2B5EF4-FFF2-40B4-BE49-F238E27FC236}">
                <a16:creationId xmlns:a16="http://schemas.microsoft.com/office/drawing/2014/main" id="{7B2FE771-283C-4D7F-BF88-7C57ADFB0315}"/>
              </a:ext>
            </a:extLst>
          </p:cNvPr>
          <p:cNvPicPr>
            <a:picLocks noChangeAspect="1"/>
          </p:cNvPicPr>
          <p:nvPr/>
        </p:nvPicPr>
        <p:blipFill>
          <a:blip r:embed="rId3"/>
          <a:stretch>
            <a:fillRect/>
          </a:stretch>
        </p:blipFill>
        <p:spPr>
          <a:xfrm>
            <a:off x="7361499" y="4415445"/>
            <a:ext cx="1523814" cy="590985"/>
          </a:xfrm>
          <a:prstGeom prst="rect">
            <a:avLst/>
          </a:prstGeom>
        </p:spPr>
      </p:pic>
    </p:spTree>
    <p:extLst>
      <p:ext uri="{BB962C8B-B14F-4D97-AF65-F5344CB8AC3E}">
        <p14:creationId xmlns:p14="http://schemas.microsoft.com/office/powerpoint/2010/main" val="2394444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B7AF8E-7A2A-41C6-8E54-C15CBF9E3EEE}"/>
              </a:ext>
            </a:extLst>
          </p:cNvPr>
          <p:cNvPicPr>
            <a:picLocks noChangeAspect="1"/>
          </p:cNvPicPr>
          <p:nvPr/>
        </p:nvPicPr>
        <p:blipFill>
          <a:blip r:embed="rId3"/>
          <a:stretch>
            <a:fillRect/>
          </a:stretch>
        </p:blipFill>
        <p:spPr>
          <a:xfrm>
            <a:off x="1371355" y="513222"/>
            <a:ext cx="6401289" cy="3654069"/>
          </a:xfrm>
          <a:prstGeom prst="rect">
            <a:avLst/>
          </a:prstGeom>
        </p:spPr>
      </p:pic>
      <p:pic>
        <p:nvPicPr>
          <p:cNvPr id="6" name="Picture 5">
            <a:extLst>
              <a:ext uri="{FF2B5EF4-FFF2-40B4-BE49-F238E27FC236}">
                <a16:creationId xmlns:a16="http://schemas.microsoft.com/office/drawing/2014/main" id="{9987193C-9029-4BDB-A466-EB0C643D8390}"/>
              </a:ext>
            </a:extLst>
          </p:cNvPr>
          <p:cNvPicPr>
            <a:picLocks noChangeAspect="1"/>
          </p:cNvPicPr>
          <p:nvPr/>
        </p:nvPicPr>
        <p:blipFill>
          <a:blip r:embed="rId4"/>
          <a:stretch>
            <a:fillRect/>
          </a:stretch>
        </p:blipFill>
        <p:spPr>
          <a:xfrm>
            <a:off x="7419372" y="4488887"/>
            <a:ext cx="1384918" cy="537117"/>
          </a:xfrm>
          <a:prstGeom prst="rect">
            <a:avLst/>
          </a:prstGeom>
        </p:spPr>
      </p:pic>
    </p:spTree>
    <p:extLst>
      <p:ext uri="{BB962C8B-B14F-4D97-AF65-F5344CB8AC3E}">
        <p14:creationId xmlns:p14="http://schemas.microsoft.com/office/powerpoint/2010/main" val="3705681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510736-7442-447B-B043-48186F59F75F}"/>
              </a:ext>
            </a:extLst>
          </p:cNvPr>
          <p:cNvSpPr>
            <a:spLocks noGrp="1"/>
          </p:cNvSpPr>
          <p:nvPr>
            <p:ph type="title"/>
          </p:nvPr>
        </p:nvSpPr>
        <p:spPr/>
        <p:txBody>
          <a:bodyPr>
            <a:normAutofit/>
          </a:bodyPr>
          <a:lstStyle/>
          <a:p>
            <a:r>
              <a:rPr lang="en-US" sz="3200" dirty="0">
                <a:latin typeface="+mn-lt"/>
              </a:rPr>
              <a:t>Tips for Using Hand Sanitizer</a:t>
            </a:r>
            <a:endParaRPr lang="en-CA" sz="3200" dirty="0">
              <a:latin typeface="+mn-lt"/>
            </a:endParaRPr>
          </a:p>
        </p:txBody>
      </p:sp>
      <p:sp>
        <p:nvSpPr>
          <p:cNvPr id="9" name="Content Placeholder 8">
            <a:extLst>
              <a:ext uri="{FF2B5EF4-FFF2-40B4-BE49-F238E27FC236}">
                <a16:creationId xmlns:a16="http://schemas.microsoft.com/office/drawing/2014/main" id="{7597B612-E24C-441D-BA84-4DDF68EE219D}"/>
              </a:ext>
            </a:extLst>
          </p:cNvPr>
          <p:cNvSpPr>
            <a:spLocks noGrp="1"/>
          </p:cNvSpPr>
          <p:nvPr>
            <p:ph idx="4294967295"/>
          </p:nvPr>
        </p:nvSpPr>
        <p:spPr>
          <a:xfrm>
            <a:off x="274638" y="1594978"/>
            <a:ext cx="3631680" cy="2691730"/>
          </a:xfrm>
        </p:spPr>
        <p:txBody>
          <a:bodyPr>
            <a:noAutofit/>
          </a:bodyPr>
          <a:lstStyle/>
          <a:p>
            <a:r>
              <a:rPr lang="en-US" sz="2000" dirty="0"/>
              <a:t>Hand sanitizer with no added scent is a good option when hands do not look dirty.</a:t>
            </a:r>
          </a:p>
          <a:p>
            <a:r>
              <a:rPr lang="en-CA" sz="2000" dirty="0"/>
              <a:t>Alcohol-free, no added scent hand sanitizer will be available at schools</a:t>
            </a:r>
          </a:p>
          <a:p>
            <a:pPr lvl="1"/>
            <a:r>
              <a:rPr lang="en-CA" sz="1700" dirty="0"/>
              <a:t>Entrances</a:t>
            </a:r>
          </a:p>
          <a:p>
            <a:pPr lvl="1"/>
            <a:r>
              <a:rPr lang="en-CA" sz="1700" dirty="0"/>
              <a:t>Classrooms</a:t>
            </a:r>
          </a:p>
          <a:p>
            <a:pPr lvl="1"/>
            <a:r>
              <a:rPr lang="en-CA" sz="1700" dirty="0"/>
              <a:t>Common areas – library, gym, cafeteria, etc.</a:t>
            </a:r>
            <a:endParaRPr lang="en-US" sz="1700" dirty="0"/>
          </a:p>
        </p:txBody>
      </p:sp>
      <p:pic>
        <p:nvPicPr>
          <p:cNvPr id="2" name="Picture 1">
            <a:extLst>
              <a:ext uri="{FF2B5EF4-FFF2-40B4-BE49-F238E27FC236}">
                <a16:creationId xmlns:a16="http://schemas.microsoft.com/office/drawing/2014/main" id="{2402A0E8-5FA3-4CD1-94C3-0AD0C6D5F87C}"/>
              </a:ext>
            </a:extLst>
          </p:cNvPr>
          <p:cNvPicPr>
            <a:picLocks noChangeAspect="1"/>
          </p:cNvPicPr>
          <p:nvPr/>
        </p:nvPicPr>
        <p:blipFill>
          <a:blip r:embed="rId3"/>
          <a:stretch>
            <a:fillRect/>
          </a:stretch>
        </p:blipFill>
        <p:spPr>
          <a:xfrm>
            <a:off x="4068812" y="1789995"/>
            <a:ext cx="4332835" cy="2691731"/>
          </a:xfrm>
          <a:prstGeom prst="rect">
            <a:avLst/>
          </a:prstGeom>
        </p:spPr>
      </p:pic>
      <p:sp>
        <p:nvSpPr>
          <p:cNvPr id="3" name="TextBox 2">
            <a:extLst>
              <a:ext uri="{FF2B5EF4-FFF2-40B4-BE49-F238E27FC236}">
                <a16:creationId xmlns:a16="http://schemas.microsoft.com/office/drawing/2014/main" id="{2AED26C9-5F03-4ECB-A9A5-8CCA98BAEAB1}"/>
              </a:ext>
            </a:extLst>
          </p:cNvPr>
          <p:cNvSpPr txBox="1"/>
          <p:nvPr/>
        </p:nvSpPr>
        <p:spPr>
          <a:xfrm>
            <a:off x="4066555" y="1378244"/>
            <a:ext cx="1599542" cy="132343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70C0"/>
                </a:solidFill>
                <a:effectLst/>
                <a:uLnTx/>
                <a:uFillTx/>
                <a:latin typeface="Calibri" panose="020F0502020204030204"/>
                <a:cs typeface="Arial"/>
                <a:sym typeface="Arial"/>
              </a:rPr>
              <a:t>         Step  1</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a:cs typeface="Arial"/>
                <a:sym typeface="Arial"/>
              </a:rPr>
              <a:t>Dime size drop of sanitizer on hand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a:cs typeface="Arial"/>
              <a:sym typeface="Arial"/>
            </a:endParaRPr>
          </a:p>
        </p:txBody>
      </p:sp>
      <p:sp>
        <p:nvSpPr>
          <p:cNvPr id="7" name="TextBox 6">
            <a:extLst>
              <a:ext uri="{FF2B5EF4-FFF2-40B4-BE49-F238E27FC236}">
                <a16:creationId xmlns:a16="http://schemas.microsoft.com/office/drawing/2014/main" id="{A69AA937-C96D-4B8F-B9F8-B82724FF638A}"/>
              </a:ext>
            </a:extLst>
          </p:cNvPr>
          <p:cNvSpPr txBox="1"/>
          <p:nvPr/>
        </p:nvSpPr>
        <p:spPr>
          <a:xfrm>
            <a:off x="5586011" y="1365511"/>
            <a:ext cx="1599542" cy="160043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70C0"/>
                </a:solidFill>
                <a:effectLst/>
                <a:uLnTx/>
                <a:uFillTx/>
                <a:latin typeface="Calibri" panose="020F0502020204030204"/>
                <a:cs typeface="Arial"/>
                <a:sym typeface="Arial"/>
              </a:rPr>
              <a:t>Step 2</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a:cs typeface="Arial"/>
                <a:sym typeface="Arial"/>
              </a:rPr>
              <a:t>Rub hands together, including between fingers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 </a:t>
            </a:r>
            <a:endParaRPr kumimoji="0" lang="en-CA"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62E1AA9C-98D0-4586-A6CC-CD9CA2E2CFCC}"/>
              </a:ext>
            </a:extLst>
          </p:cNvPr>
          <p:cNvSpPr txBox="1"/>
          <p:nvPr/>
        </p:nvSpPr>
        <p:spPr>
          <a:xfrm>
            <a:off x="7136554" y="1365511"/>
            <a:ext cx="1599542" cy="160043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70C0"/>
                </a:solidFill>
                <a:effectLst/>
                <a:uLnTx/>
                <a:uFillTx/>
                <a:latin typeface="Calibri" panose="020F0502020204030204"/>
                <a:cs typeface="Arial"/>
                <a:sym typeface="Arial"/>
              </a:rPr>
              <a:t>Step 3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a:cs typeface="Arial"/>
                <a:sym typeface="Arial"/>
              </a:rPr>
              <a:t>Keep rubbing until hands dry, about 20 seconds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 </a:t>
            </a:r>
            <a:endParaRPr kumimoji="0" lang="en-CA" sz="1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0" name="Picture 9">
            <a:extLst>
              <a:ext uri="{FF2B5EF4-FFF2-40B4-BE49-F238E27FC236}">
                <a16:creationId xmlns:a16="http://schemas.microsoft.com/office/drawing/2014/main" id="{D5A99418-A462-40AB-9806-607829ED8F0F}"/>
              </a:ext>
            </a:extLst>
          </p:cNvPr>
          <p:cNvPicPr>
            <a:picLocks noChangeAspect="1"/>
          </p:cNvPicPr>
          <p:nvPr/>
        </p:nvPicPr>
        <p:blipFill>
          <a:blip r:embed="rId4"/>
          <a:stretch>
            <a:fillRect/>
          </a:stretch>
        </p:blipFill>
        <p:spPr>
          <a:xfrm>
            <a:off x="7790660" y="4654125"/>
            <a:ext cx="1221975" cy="473922"/>
          </a:xfrm>
          <a:prstGeom prst="rect">
            <a:avLst/>
          </a:prstGeom>
        </p:spPr>
      </p:pic>
    </p:spTree>
    <p:extLst>
      <p:ext uri="{BB962C8B-B14F-4D97-AF65-F5344CB8AC3E}">
        <p14:creationId xmlns:p14="http://schemas.microsoft.com/office/powerpoint/2010/main" val="3503143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7B5A35C-F8A5-4B13-99C2-5A94835EDBFF}"/>
              </a:ext>
            </a:extLst>
          </p:cNvPr>
          <p:cNvSpPr>
            <a:spLocks noGrp="1"/>
          </p:cNvSpPr>
          <p:nvPr>
            <p:ph idx="1"/>
          </p:nvPr>
        </p:nvSpPr>
        <p:spPr>
          <a:xfrm>
            <a:off x="379474" y="994172"/>
            <a:ext cx="8163139" cy="3579335"/>
          </a:xfrm>
        </p:spPr>
        <p:txBody>
          <a:bodyPr>
            <a:normAutofit/>
          </a:bodyPr>
          <a:lstStyle/>
          <a:p>
            <a:pPr marL="0" indent="0">
              <a:buNone/>
            </a:pPr>
            <a:r>
              <a:rPr lang="en-CA" sz="2200" dirty="0">
                <a:latin typeface="Calibri" panose="020F0502020204030204" pitchFamily="34" charset="0"/>
                <a:cs typeface="Calibri" panose="020F0502020204030204" pitchFamily="34" charset="0"/>
              </a:rPr>
              <a:t>While 2 metres of physical distance is best; when this is  not possible a community mask is recommended.</a:t>
            </a:r>
          </a:p>
          <a:p>
            <a:pPr marL="0" indent="0">
              <a:buNone/>
            </a:pPr>
            <a:endParaRPr lang="en-US" sz="2200" dirty="0">
              <a:latin typeface="Calibri" panose="020F0502020204030204" pitchFamily="34" charset="0"/>
              <a:cs typeface="Calibri" panose="020F0502020204030204" pitchFamily="34" charset="0"/>
            </a:endParaRPr>
          </a:p>
          <a:p>
            <a:pPr marL="0" indent="0">
              <a:buNone/>
            </a:pPr>
            <a:r>
              <a:rPr lang="en-US" sz="2200" dirty="0">
                <a:latin typeface="Calibri" panose="020F0502020204030204" pitchFamily="34" charset="0"/>
                <a:cs typeface="Calibri" panose="020F0502020204030204" pitchFamily="34" charset="0"/>
              </a:rPr>
              <a:t>A mask should:</a:t>
            </a:r>
          </a:p>
          <a:p>
            <a:pPr>
              <a:buFont typeface="Wingdings" panose="05000000000000000000" pitchFamily="2" charset="2"/>
              <a:buChar char="§"/>
            </a:pPr>
            <a:r>
              <a:rPr lang="en-US" sz="2200" dirty="0">
                <a:latin typeface="Calibri" panose="020F0502020204030204" pitchFamily="34" charset="0"/>
                <a:cs typeface="Calibri" panose="020F0502020204030204" pitchFamily="34" charset="0"/>
              </a:rPr>
              <a:t>cover the nose and mouth, </a:t>
            </a:r>
          </a:p>
          <a:p>
            <a:pPr>
              <a:buFont typeface="Wingdings" panose="05000000000000000000" pitchFamily="2" charset="2"/>
              <a:buChar char="§"/>
            </a:pPr>
            <a:r>
              <a:rPr lang="en-US" sz="2200" dirty="0">
                <a:latin typeface="Calibri" panose="020F0502020204030204" pitchFamily="34" charset="0"/>
                <a:cs typeface="Calibri" panose="020F0502020204030204" pitchFamily="34" charset="0"/>
              </a:rPr>
              <a:t>have 2 layers of tightly woven fabric,</a:t>
            </a:r>
          </a:p>
          <a:p>
            <a:pPr>
              <a:buFont typeface="Wingdings" panose="05000000000000000000" pitchFamily="2" charset="2"/>
              <a:buChar char="§"/>
            </a:pPr>
            <a:r>
              <a:rPr lang="en-US" sz="2200" dirty="0">
                <a:latin typeface="Calibri" panose="020F0502020204030204" pitchFamily="34" charset="0"/>
                <a:cs typeface="Calibri" panose="020F0502020204030204" pitchFamily="34" charset="0"/>
              </a:rPr>
              <a:t>not have an exhalation valve.</a:t>
            </a:r>
          </a:p>
          <a:p>
            <a:pPr marL="0" indent="0">
              <a:buNone/>
            </a:pPr>
            <a:endParaRPr lang="en-US" sz="2200" dirty="0">
              <a:latin typeface="Calibri" panose="020F0502020204030204" pitchFamily="34" charset="0"/>
              <a:cs typeface="Calibri" panose="020F0502020204030204" pitchFamily="34" charset="0"/>
            </a:endParaRPr>
          </a:p>
          <a:p>
            <a:pPr marL="0" indent="0">
              <a:buNone/>
            </a:pPr>
            <a:r>
              <a:rPr lang="en-US" sz="2200" dirty="0">
                <a:latin typeface="Calibri" panose="020F0502020204030204" pitchFamily="34" charset="0"/>
                <a:cs typeface="Calibri" panose="020F0502020204030204" pitchFamily="34" charset="0"/>
              </a:rPr>
              <a:t>Click </a:t>
            </a:r>
            <a:r>
              <a:rPr lang="en-US" sz="2200" dirty="0">
                <a:latin typeface="Calibri" panose="020F0502020204030204" pitchFamily="34" charset="0"/>
                <a:cs typeface="Calibri" panose="020F0502020204030204" pitchFamily="34" charset="0"/>
                <a:hlinkClick r:id="rId3"/>
              </a:rPr>
              <a:t>here</a:t>
            </a:r>
            <a:r>
              <a:rPr lang="en-US" sz="2200" dirty="0">
                <a:latin typeface="Calibri" panose="020F0502020204030204" pitchFamily="34" charset="0"/>
                <a:cs typeface="Calibri" panose="020F0502020204030204" pitchFamily="34" charset="0"/>
              </a:rPr>
              <a:t> to see a short video </a:t>
            </a:r>
          </a:p>
          <a:p>
            <a:pPr marL="0" indent="0">
              <a:buNone/>
            </a:pPr>
            <a:endParaRPr lang="en-CA" sz="2000" dirty="0"/>
          </a:p>
        </p:txBody>
      </p:sp>
      <p:sp>
        <p:nvSpPr>
          <p:cNvPr id="8" name="Title 1">
            <a:extLst>
              <a:ext uri="{FF2B5EF4-FFF2-40B4-BE49-F238E27FC236}">
                <a16:creationId xmlns:a16="http://schemas.microsoft.com/office/drawing/2014/main" id="{653DA254-F665-4EA0-B89F-214676C9CE03}"/>
              </a:ext>
            </a:extLst>
          </p:cNvPr>
          <p:cNvSpPr txBox="1">
            <a:spLocks/>
          </p:cNvSpPr>
          <p:nvPr/>
        </p:nvSpPr>
        <p:spPr>
          <a:xfrm>
            <a:off x="218364" y="0"/>
            <a:ext cx="8707272" cy="99417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buClrTx/>
              <a:buFontTx/>
            </a:pPr>
            <a:r>
              <a:rPr lang="en-CA" sz="3200" dirty="0">
                <a:latin typeface="+mn-lt"/>
              </a:rPr>
              <a:t>Wear a Community Mask When Necessary</a:t>
            </a:r>
            <a:endParaRPr lang="en-US" sz="3200" dirty="0">
              <a:latin typeface="+mn-lt"/>
            </a:endParaRPr>
          </a:p>
        </p:txBody>
      </p:sp>
      <p:pic>
        <p:nvPicPr>
          <p:cNvPr id="7" name="Picture 6">
            <a:extLst>
              <a:ext uri="{FF2B5EF4-FFF2-40B4-BE49-F238E27FC236}">
                <a16:creationId xmlns:a16="http://schemas.microsoft.com/office/drawing/2014/main" id="{9E9CDA6B-92C7-4E53-BF6D-3EED201F3A76}"/>
              </a:ext>
            </a:extLst>
          </p:cNvPr>
          <p:cNvPicPr>
            <a:picLocks noChangeAspect="1"/>
          </p:cNvPicPr>
          <p:nvPr/>
        </p:nvPicPr>
        <p:blipFill>
          <a:blip r:embed="rId4"/>
          <a:stretch>
            <a:fillRect/>
          </a:stretch>
        </p:blipFill>
        <p:spPr>
          <a:xfrm>
            <a:off x="7442522" y="4437891"/>
            <a:ext cx="1465941" cy="568540"/>
          </a:xfrm>
          <a:prstGeom prst="rect">
            <a:avLst/>
          </a:prstGeom>
        </p:spPr>
      </p:pic>
      <p:pic>
        <p:nvPicPr>
          <p:cNvPr id="2" name="Picture 1">
            <a:extLst>
              <a:ext uri="{FF2B5EF4-FFF2-40B4-BE49-F238E27FC236}">
                <a16:creationId xmlns:a16="http://schemas.microsoft.com/office/drawing/2014/main" id="{E7E141F4-CFD2-4FC5-A8FD-5384F43F15F8}"/>
              </a:ext>
            </a:extLst>
          </p:cNvPr>
          <p:cNvPicPr>
            <a:picLocks noChangeAspect="1"/>
          </p:cNvPicPr>
          <p:nvPr/>
        </p:nvPicPr>
        <p:blipFill>
          <a:blip r:embed="rId5"/>
          <a:stretch>
            <a:fillRect/>
          </a:stretch>
        </p:blipFill>
        <p:spPr>
          <a:xfrm>
            <a:off x="5844023" y="2084694"/>
            <a:ext cx="2698591" cy="1799060"/>
          </a:xfrm>
          <a:prstGeom prst="rect">
            <a:avLst/>
          </a:prstGeom>
        </p:spPr>
      </p:pic>
    </p:spTree>
    <p:extLst>
      <p:ext uri="{BB962C8B-B14F-4D97-AF65-F5344CB8AC3E}">
        <p14:creationId xmlns:p14="http://schemas.microsoft.com/office/powerpoint/2010/main" val="3076000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89D2-B9E1-476B-82BC-BA8297866B28}"/>
              </a:ext>
            </a:extLst>
          </p:cNvPr>
          <p:cNvSpPr>
            <a:spLocks noGrp="1"/>
          </p:cNvSpPr>
          <p:nvPr>
            <p:ph type="title"/>
          </p:nvPr>
        </p:nvSpPr>
        <p:spPr/>
        <p:txBody>
          <a:bodyPr>
            <a:normAutofit fontScale="90000"/>
          </a:bodyPr>
          <a:lstStyle/>
          <a:p>
            <a:r>
              <a:rPr lang="en-US" sz="3600" dirty="0">
                <a:latin typeface="+mn-lt"/>
              </a:rPr>
              <a:t>Myth Buster: Face visors/shields are just as effective as masks for COVID-19 protection. </a:t>
            </a:r>
            <a:endParaRPr lang="en-US" dirty="0">
              <a:latin typeface="+mn-lt"/>
            </a:endParaRPr>
          </a:p>
        </p:txBody>
      </p:sp>
      <p:pic>
        <p:nvPicPr>
          <p:cNvPr id="4" name="Content Placeholder 3">
            <a:extLst>
              <a:ext uri="{FF2B5EF4-FFF2-40B4-BE49-F238E27FC236}">
                <a16:creationId xmlns:a16="http://schemas.microsoft.com/office/drawing/2014/main" id="{B8F231E0-4BD7-426C-AD02-C4A0A0FC1915}"/>
              </a:ext>
            </a:extLst>
          </p:cNvPr>
          <p:cNvPicPr>
            <a:picLocks noGrp="1" noChangeAspect="1"/>
          </p:cNvPicPr>
          <p:nvPr>
            <p:ph idx="1"/>
          </p:nvPr>
        </p:nvPicPr>
        <p:blipFill>
          <a:blip r:embed="rId3"/>
          <a:stretch>
            <a:fillRect/>
          </a:stretch>
        </p:blipFill>
        <p:spPr>
          <a:xfrm>
            <a:off x="1922037" y="1475646"/>
            <a:ext cx="1925225" cy="1859963"/>
          </a:xfrm>
          <a:prstGeom prst="rect">
            <a:avLst/>
          </a:prstGeom>
        </p:spPr>
      </p:pic>
      <p:pic>
        <p:nvPicPr>
          <p:cNvPr id="5" name="Picture 4">
            <a:extLst>
              <a:ext uri="{FF2B5EF4-FFF2-40B4-BE49-F238E27FC236}">
                <a16:creationId xmlns:a16="http://schemas.microsoft.com/office/drawing/2014/main" id="{119072CC-AED0-4B4F-8E4D-EBE54FE900B3}"/>
              </a:ext>
            </a:extLst>
          </p:cNvPr>
          <p:cNvPicPr>
            <a:picLocks noChangeAspect="1"/>
          </p:cNvPicPr>
          <p:nvPr/>
        </p:nvPicPr>
        <p:blipFill>
          <a:blip r:embed="rId4"/>
          <a:stretch>
            <a:fillRect/>
          </a:stretch>
        </p:blipFill>
        <p:spPr>
          <a:xfrm>
            <a:off x="4690405" y="1475646"/>
            <a:ext cx="1925224" cy="1859879"/>
          </a:xfrm>
          <a:prstGeom prst="rect">
            <a:avLst/>
          </a:prstGeom>
        </p:spPr>
      </p:pic>
      <p:pic>
        <p:nvPicPr>
          <p:cNvPr id="7" name="Picture 6">
            <a:extLst>
              <a:ext uri="{FF2B5EF4-FFF2-40B4-BE49-F238E27FC236}">
                <a16:creationId xmlns:a16="http://schemas.microsoft.com/office/drawing/2014/main" id="{B0DFAF1C-AB95-499A-A64B-747C3342BE5C}"/>
              </a:ext>
            </a:extLst>
          </p:cNvPr>
          <p:cNvPicPr>
            <a:picLocks noChangeAspect="1"/>
          </p:cNvPicPr>
          <p:nvPr/>
        </p:nvPicPr>
        <p:blipFill>
          <a:blip r:embed="rId5"/>
          <a:stretch>
            <a:fillRect/>
          </a:stretch>
        </p:blipFill>
        <p:spPr>
          <a:xfrm>
            <a:off x="7305076" y="4384585"/>
            <a:ext cx="1603387" cy="621846"/>
          </a:xfrm>
          <a:prstGeom prst="rect">
            <a:avLst/>
          </a:prstGeom>
        </p:spPr>
      </p:pic>
      <p:sp>
        <p:nvSpPr>
          <p:cNvPr id="8" name="TextBox 7">
            <a:extLst>
              <a:ext uri="{FF2B5EF4-FFF2-40B4-BE49-F238E27FC236}">
                <a16:creationId xmlns:a16="http://schemas.microsoft.com/office/drawing/2014/main" id="{41773D9D-E42D-4C9C-922D-B43D9C7479DB}"/>
              </a:ext>
            </a:extLst>
          </p:cNvPr>
          <p:cNvSpPr txBox="1"/>
          <p:nvPr/>
        </p:nvSpPr>
        <p:spPr>
          <a:xfrm>
            <a:off x="615309" y="3543155"/>
            <a:ext cx="7491460" cy="892552"/>
          </a:xfrm>
          <a:prstGeom prst="rect">
            <a:avLst/>
          </a:prstGeom>
          <a:noFill/>
        </p:spPr>
        <p:txBody>
          <a:bodyPr wrap="square" rtlCol="0">
            <a:spAutoFit/>
          </a:bodyPr>
          <a:lstStyle/>
          <a:p>
            <a:r>
              <a:rPr lang="en-US" sz="2800" dirty="0">
                <a:solidFill>
                  <a:srgbClr val="FF0000"/>
                </a:solidFill>
                <a:latin typeface="Calibri" panose="020F0502020204030204" pitchFamily="34" charset="0"/>
                <a:cs typeface="Calibri" panose="020F0502020204030204" pitchFamily="34" charset="0"/>
              </a:rPr>
              <a:t>False.</a:t>
            </a:r>
            <a:r>
              <a:rPr lang="en-US" sz="2000" dirty="0">
                <a:latin typeface="Calibri" panose="020F0502020204030204" pitchFamily="34" charset="0"/>
                <a:cs typeface="Calibri" panose="020F0502020204030204" pitchFamily="34" charset="0"/>
              </a:rPr>
              <a:t> </a:t>
            </a:r>
            <a:r>
              <a:rPr lang="en-US" sz="2400" dirty="0">
                <a:latin typeface="Calibri "/>
              </a:rPr>
              <a:t>Face visors/shields </a:t>
            </a:r>
            <a:r>
              <a:rPr lang="en-US" sz="2400" dirty="0">
                <a:latin typeface="Calibri "/>
                <a:cs typeface="Calibri" panose="020F0502020204030204" pitchFamily="34" charset="0"/>
              </a:rPr>
              <a:t>without wearing a mask does not provide effective protection against COVID-19</a:t>
            </a:r>
            <a:r>
              <a:rPr lang="en-US" sz="2400" dirty="0">
                <a:latin typeface="Calibri" panose="020F0502020204030204" pitchFamily="34" charset="0"/>
                <a:cs typeface="Calibri" panose="020F0502020204030204" pitchFamily="34" charset="0"/>
              </a:rPr>
              <a:t>. </a:t>
            </a:r>
            <a:endParaRPr lang="en-US" sz="2400" dirty="0"/>
          </a:p>
        </p:txBody>
      </p:sp>
    </p:spTree>
    <p:extLst>
      <p:ext uri="{BB962C8B-B14F-4D97-AF65-F5344CB8AC3E}">
        <p14:creationId xmlns:p14="http://schemas.microsoft.com/office/powerpoint/2010/main" val="2438907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4" name="Picture 3" descr="A picture containing screenshot&#10;&#10;Description automatically generated">
            <a:extLst>
              <a:ext uri="{FF2B5EF4-FFF2-40B4-BE49-F238E27FC236}">
                <a16:creationId xmlns:a16="http://schemas.microsoft.com/office/drawing/2014/main" id="{DDCB883E-675F-4450-85B1-70A68EA77455}"/>
              </a:ext>
            </a:extLst>
          </p:cNvPr>
          <p:cNvPicPr>
            <a:picLocks noChangeAspect="1"/>
          </p:cNvPicPr>
          <p:nvPr/>
        </p:nvPicPr>
        <p:blipFill>
          <a:blip r:embed="rId3"/>
          <a:stretch>
            <a:fillRect/>
          </a:stretch>
        </p:blipFill>
        <p:spPr>
          <a:xfrm>
            <a:off x="2532554" y="117310"/>
            <a:ext cx="3699840" cy="4852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0ECAF51B-E090-4AA3-A2D2-570B6E24FCC7}"/>
              </a:ext>
            </a:extLst>
          </p:cNvPr>
          <p:cNvSpPr txBox="1"/>
          <p:nvPr/>
        </p:nvSpPr>
        <p:spPr>
          <a:xfrm>
            <a:off x="2562732" y="2476215"/>
            <a:ext cx="1557860" cy="523220"/>
          </a:xfrm>
          <a:prstGeom prst="rect">
            <a:avLst/>
          </a:prstGeom>
          <a:solidFill>
            <a:schemeClr val="tx1"/>
          </a:solidFill>
        </p:spPr>
        <p:txBody>
          <a:bodyPr wrap="square" rtlCol="0">
            <a:spAutoFit/>
          </a:bodyPr>
          <a:lstStyle/>
          <a:p>
            <a:r>
              <a:rPr lang="en-US" dirty="0"/>
              <a:t>Into your arm not your hand </a:t>
            </a:r>
          </a:p>
        </p:txBody>
      </p:sp>
      <p:sp>
        <p:nvSpPr>
          <p:cNvPr id="8" name="TextBox 7">
            <a:extLst>
              <a:ext uri="{FF2B5EF4-FFF2-40B4-BE49-F238E27FC236}">
                <a16:creationId xmlns:a16="http://schemas.microsoft.com/office/drawing/2014/main" id="{CAD44BDF-0AC7-4C36-B1A0-ABB6D02049ED}"/>
              </a:ext>
            </a:extLst>
          </p:cNvPr>
          <p:cNvSpPr txBox="1"/>
          <p:nvPr/>
        </p:nvSpPr>
        <p:spPr>
          <a:xfrm>
            <a:off x="4412652" y="2476215"/>
            <a:ext cx="1849920" cy="523220"/>
          </a:xfrm>
          <a:prstGeom prst="rect">
            <a:avLst/>
          </a:prstGeom>
          <a:solidFill>
            <a:schemeClr val="tx1"/>
          </a:solidFill>
        </p:spPr>
        <p:txBody>
          <a:bodyPr wrap="square" rtlCol="0">
            <a:spAutoFit/>
          </a:bodyPr>
          <a:lstStyle/>
          <a:p>
            <a:r>
              <a:rPr lang="en-US" dirty="0"/>
              <a:t>Into a tissue and throw in the garbage</a:t>
            </a:r>
          </a:p>
        </p:txBody>
      </p:sp>
      <p:sp>
        <p:nvSpPr>
          <p:cNvPr id="7" name="TextBox 6">
            <a:extLst>
              <a:ext uri="{FF2B5EF4-FFF2-40B4-BE49-F238E27FC236}">
                <a16:creationId xmlns:a16="http://schemas.microsoft.com/office/drawing/2014/main" id="{CDE4BDD1-640D-4F8A-B9A2-2D2C5564243B}"/>
              </a:ext>
            </a:extLst>
          </p:cNvPr>
          <p:cNvSpPr txBox="1"/>
          <p:nvPr/>
        </p:nvSpPr>
        <p:spPr>
          <a:xfrm>
            <a:off x="3958682" y="1856096"/>
            <a:ext cx="453970" cy="307777"/>
          </a:xfrm>
          <a:prstGeom prst="rect">
            <a:avLst/>
          </a:prstGeom>
          <a:solidFill>
            <a:schemeClr val="tx1"/>
          </a:solidFill>
        </p:spPr>
        <p:txBody>
          <a:bodyPr wrap="none" rtlCol="0">
            <a:spAutoFit/>
          </a:bodyPr>
          <a:lstStyle/>
          <a:p>
            <a:r>
              <a:rPr lang="en-US" dirty="0"/>
              <a:t>OR</a:t>
            </a:r>
          </a:p>
        </p:txBody>
      </p:sp>
      <p:sp>
        <p:nvSpPr>
          <p:cNvPr id="10" name="TextBox 9">
            <a:extLst>
              <a:ext uri="{FF2B5EF4-FFF2-40B4-BE49-F238E27FC236}">
                <a16:creationId xmlns:a16="http://schemas.microsoft.com/office/drawing/2014/main" id="{85163CB9-6D54-473A-AE1D-8A89088BBD54}"/>
              </a:ext>
            </a:extLst>
          </p:cNvPr>
          <p:cNvSpPr txBox="1"/>
          <p:nvPr/>
        </p:nvSpPr>
        <p:spPr>
          <a:xfrm>
            <a:off x="3958682" y="3311777"/>
            <a:ext cx="453970" cy="307777"/>
          </a:xfrm>
          <a:prstGeom prst="rect">
            <a:avLst/>
          </a:prstGeom>
          <a:solidFill>
            <a:schemeClr val="tx1"/>
          </a:solidFill>
        </p:spPr>
        <p:txBody>
          <a:bodyPr wrap="none" rtlCol="0">
            <a:spAutoFit/>
          </a:bodyPr>
          <a:lstStyle/>
          <a:p>
            <a:r>
              <a:rPr lang="en-US" dirty="0"/>
              <a:t>OR</a:t>
            </a:r>
          </a:p>
        </p:txBody>
      </p:sp>
      <p:sp>
        <p:nvSpPr>
          <p:cNvPr id="11" name="TextBox 10">
            <a:extLst>
              <a:ext uri="{FF2B5EF4-FFF2-40B4-BE49-F238E27FC236}">
                <a16:creationId xmlns:a16="http://schemas.microsoft.com/office/drawing/2014/main" id="{9016E163-57F3-41F3-8227-8863D07C43BC}"/>
              </a:ext>
            </a:extLst>
          </p:cNvPr>
          <p:cNvSpPr txBox="1"/>
          <p:nvPr/>
        </p:nvSpPr>
        <p:spPr>
          <a:xfrm>
            <a:off x="2627807" y="3971359"/>
            <a:ext cx="1557860" cy="954107"/>
          </a:xfrm>
          <a:prstGeom prst="rect">
            <a:avLst/>
          </a:prstGeom>
          <a:solidFill>
            <a:schemeClr val="tx1"/>
          </a:solidFill>
        </p:spPr>
        <p:txBody>
          <a:bodyPr wrap="square" rtlCol="0">
            <a:spAutoFit/>
          </a:bodyPr>
          <a:lstStyle/>
          <a:p>
            <a:r>
              <a:rPr lang="en-US" dirty="0"/>
              <a:t>Wash your hands with soap and water for 20 seconds</a:t>
            </a:r>
          </a:p>
        </p:txBody>
      </p:sp>
      <p:sp>
        <p:nvSpPr>
          <p:cNvPr id="12" name="TextBox 11">
            <a:extLst>
              <a:ext uri="{FF2B5EF4-FFF2-40B4-BE49-F238E27FC236}">
                <a16:creationId xmlns:a16="http://schemas.microsoft.com/office/drawing/2014/main" id="{C68D3051-7A88-49A3-AC72-69C93B28D18C}"/>
              </a:ext>
            </a:extLst>
          </p:cNvPr>
          <p:cNvSpPr txBox="1"/>
          <p:nvPr/>
        </p:nvSpPr>
        <p:spPr>
          <a:xfrm>
            <a:off x="4304301" y="3984907"/>
            <a:ext cx="1557860" cy="523220"/>
          </a:xfrm>
          <a:prstGeom prst="rect">
            <a:avLst/>
          </a:prstGeom>
          <a:solidFill>
            <a:schemeClr val="tx1"/>
          </a:solidFill>
        </p:spPr>
        <p:txBody>
          <a:bodyPr wrap="square" rtlCol="0">
            <a:spAutoFit/>
          </a:bodyPr>
          <a:lstStyle/>
          <a:p>
            <a:r>
              <a:rPr lang="en-US" dirty="0"/>
              <a:t>Use hand sanitizer</a:t>
            </a:r>
          </a:p>
        </p:txBody>
      </p:sp>
      <p:sp>
        <p:nvSpPr>
          <p:cNvPr id="13" name="TextBox 12">
            <a:extLst>
              <a:ext uri="{FF2B5EF4-FFF2-40B4-BE49-F238E27FC236}">
                <a16:creationId xmlns:a16="http://schemas.microsoft.com/office/drawing/2014/main" id="{3F448CD4-911E-4DFE-9D16-C81ED762D55F}"/>
              </a:ext>
            </a:extLst>
          </p:cNvPr>
          <p:cNvSpPr txBox="1"/>
          <p:nvPr/>
        </p:nvSpPr>
        <p:spPr>
          <a:xfrm>
            <a:off x="4120592" y="4508127"/>
            <a:ext cx="837743" cy="461665"/>
          </a:xfrm>
          <a:prstGeom prst="rect">
            <a:avLst/>
          </a:prstGeom>
          <a:solidFill>
            <a:srgbClr val="FF9900"/>
          </a:solidFill>
        </p:spPr>
        <p:txBody>
          <a:bodyPr wrap="square" rtlCol="0">
            <a:spAutoFit/>
          </a:bodyPr>
          <a:lstStyle/>
          <a:p>
            <a:r>
              <a:rPr lang="en-US" sz="1200" dirty="0"/>
              <a:t>Adapted from</a:t>
            </a:r>
          </a:p>
        </p:txBody>
      </p:sp>
      <p:sp>
        <p:nvSpPr>
          <p:cNvPr id="2" name="TextBox 1">
            <a:extLst>
              <a:ext uri="{FF2B5EF4-FFF2-40B4-BE49-F238E27FC236}">
                <a16:creationId xmlns:a16="http://schemas.microsoft.com/office/drawing/2014/main" id="{4D06DFE4-0449-45DF-B468-CE6F57C3BCFA}"/>
              </a:ext>
            </a:extLst>
          </p:cNvPr>
          <p:cNvSpPr txBox="1"/>
          <p:nvPr/>
        </p:nvSpPr>
        <p:spPr>
          <a:xfrm>
            <a:off x="176133" y="1254142"/>
            <a:ext cx="2395959" cy="2554545"/>
          </a:xfrm>
          <a:prstGeom prst="rect">
            <a:avLst/>
          </a:prstGeom>
          <a:noFill/>
        </p:spPr>
        <p:txBody>
          <a:bodyPr wrap="square" rtlCol="0">
            <a:spAutoFit/>
          </a:bodyPr>
          <a:lstStyle/>
          <a:p>
            <a:pPr algn="ctr"/>
            <a:r>
              <a:rPr lang="en-CA" sz="3200" dirty="0">
                <a:latin typeface="Calibri" panose="020F0502020204030204" pitchFamily="34" charset="0"/>
                <a:cs typeface="Calibri" panose="020F0502020204030204" pitchFamily="34" charset="0"/>
              </a:rPr>
              <a:t>Use</a:t>
            </a:r>
          </a:p>
          <a:p>
            <a:pPr algn="ctr"/>
            <a:r>
              <a:rPr lang="en-CA" sz="3200" dirty="0">
                <a:latin typeface="Calibri" panose="020F0502020204030204" pitchFamily="34" charset="0"/>
                <a:cs typeface="Calibri" panose="020F0502020204030204" pitchFamily="34" charset="0"/>
              </a:rPr>
              <a:t>Cough </a:t>
            </a:r>
          </a:p>
          <a:p>
            <a:pPr algn="ctr"/>
            <a:r>
              <a:rPr lang="en-CA" sz="3200" dirty="0">
                <a:latin typeface="Calibri" panose="020F0502020204030204" pitchFamily="34" charset="0"/>
                <a:cs typeface="Calibri" panose="020F0502020204030204" pitchFamily="34" charset="0"/>
              </a:rPr>
              <a:t>and </a:t>
            </a:r>
          </a:p>
          <a:p>
            <a:pPr algn="ctr"/>
            <a:r>
              <a:rPr lang="en-CA" sz="3200" dirty="0">
                <a:latin typeface="Calibri" panose="020F0502020204030204" pitchFamily="34" charset="0"/>
                <a:cs typeface="Calibri" panose="020F0502020204030204" pitchFamily="34" charset="0"/>
              </a:rPr>
              <a:t>Sneeze         Etiquette</a:t>
            </a:r>
            <a:endParaRPr lang="en-US" sz="3200"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82150FCB-8595-49B9-BE26-033856539525}"/>
              </a:ext>
            </a:extLst>
          </p:cNvPr>
          <p:cNvPicPr>
            <a:picLocks noChangeAspect="1"/>
          </p:cNvPicPr>
          <p:nvPr/>
        </p:nvPicPr>
        <p:blipFill>
          <a:blip r:embed="rId4"/>
          <a:stretch>
            <a:fillRect/>
          </a:stretch>
        </p:blipFill>
        <p:spPr>
          <a:xfrm>
            <a:off x="7506453" y="4508127"/>
            <a:ext cx="1396493" cy="541606"/>
          </a:xfrm>
          <a:prstGeom prst="rect">
            <a:avLst/>
          </a:prstGeom>
        </p:spPr>
      </p:pic>
    </p:spTree>
    <p:extLst>
      <p:ext uri="{BB962C8B-B14F-4D97-AF65-F5344CB8AC3E}">
        <p14:creationId xmlns:p14="http://schemas.microsoft.com/office/powerpoint/2010/main" val="1072254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D5640-FF90-4569-80A3-1BEA0205E921}"/>
              </a:ext>
            </a:extLst>
          </p:cNvPr>
          <p:cNvSpPr>
            <a:spLocks noGrp="1"/>
          </p:cNvSpPr>
          <p:nvPr>
            <p:ph type="title"/>
          </p:nvPr>
        </p:nvSpPr>
        <p:spPr>
          <a:xfrm>
            <a:off x="628650" y="301558"/>
            <a:ext cx="7886700" cy="966458"/>
          </a:xfrm>
        </p:spPr>
        <p:txBody>
          <a:bodyPr>
            <a:normAutofit fontScale="90000"/>
          </a:bodyPr>
          <a:lstStyle/>
          <a:p>
            <a:pPr algn="ctr"/>
            <a:br>
              <a:rPr lang="en-CA" sz="3600" dirty="0">
                <a:latin typeface="+mn-lt"/>
              </a:rPr>
            </a:br>
            <a:r>
              <a:rPr lang="en-CA" sz="3600" dirty="0">
                <a:latin typeface="+mn-lt"/>
              </a:rPr>
              <a:t>Check Your Child Every Day </a:t>
            </a:r>
            <a:br>
              <a:rPr lang="en-CA" sz="3600" dirty="0">
                <a:latin typeface="+mn-lt"/>
              </a:rPr>
            </a:br>
            <a:r>
              <a:rPr lang="en-CA" sz="3600" dirty="0">
                <a:latin typeface="+mn-lt"/>
              </a:rPr>
              <a:t>Before They Leave for School.</a:t>
            </a:r>
            <a:br>
              <a:rPr lang="en-CA" dirty="0"/>
            </a:br>
            <a:endParaRPr lang="en-US" dirty="0"/>
          </a:p>
        </p:txBody>
      </p:sp>
      <p:pic>
        <p:nvPicPr>
          <p:cNvPr id="4" name="Picture 3">
            <a:extLst>
              <a:ext uri="{FF2B5EF4-FFF2-40B4-BE49-F238E27FC236}">
                <a16:creationId xmlns:a16="http://schemas.microsoft.com/office/drawing/2014/main" id="{1F88BEF8-FD93-4D50-BD38-324C51A65C76}"/>
              </a:ext>
            </a:extLst>
          </p:cNvPr>
          <p:cNvPicPr>
            <a:picLocks noChangeAspect="1"/>
          </p:cNvPicPr>
          <p:nvPr/>
        </p:nvPicPr>
        <p:blipFill>
          <a:blip r:embed="rId3"/>
          <a:stretch>
            <a:fillRect/>
          </a:stretch>
        </p:blipFill>
        <p:spPr>
          <a:xfrm>
            <a:off x="1317440" y="1230732"/>
            <a:ext cx="6136123" cy="3212441"/>
          </a:xfrm>
          <a:prstGeom prst="rect">
            <a:avLst/>
          </a:prstGeom>
        </p:spPr>
      </p:pic>
      <p:sp>
        <p:nvSpPr>
          <p:cNvPr id="5" name="TextBox 4">
            <a:extLst>
              <a:ext uri="{FF2B5EF4-FFF2-40B4-BE49-F238E27FC236}">
                <a16:creationId xmlns:a16="http://schemas.microsoft.com/office/drawing/2014/main" id="{BB0708C9-20A4-419A-A6EE-CB67FFFF3ECF}"/>
              </a:ext>
            </a:extLst>
          </p:cNvPr>
          <p:cNvSpPr txBox="1"/>
          <p:nvPr/>
        </p:nvSpPr>
        <p:spPr>
          <a:xfrm>
            <a:off x="1447369" y="1231496"/>
            <a:ext cx="5127051" cy="369332"/>
          </a:xfrm>
          <a:prstGeom prst="rect">
            <a:avLst/>
          </a:prstGeom>
          <a:solidFill>
            <a:schemeClr val="bg1"/>
          </a:solidFill>
        </p:spPr>
        <p:txBody>
          <a:bodyPr wrap="square" rtlCol="0">
            <a:spAutoFit/>
          </a:bodyPr>
          <a:lstStyle/>
          <a:p>
            <a:pPr defTabSz="685800">
              <a:buClrTx/>
            </a:pPr>
            <a:r>
              <a:rPr lang="en-CA" sz="1800" kern="1200" dirty="0">
                <a:solidFill>
                  <a:prstClr val="black"/>
                </a:solidFill>
                <a:latin typeface="Calibri" panose="020F0502020204030204"/>
                <a:ea typeface="+mn-ea"/>
                <a:cs typeface="+mn-cs"/>
              </a:rPr>
              <a:t>If your child has </a:t>
            </a:r>
            <a:r>
              <a:rPr lang="en-CA" sz="1800" b="1" kern="1200" dirty="0">
                <a:solidFill>
                  <a:prstClr val="black"/>
                </a:solidFill>
                <a:latin typeface="Calibri" panose="020F0502020204030204"/>
                <a:ea typeface="+mn-ea"/>
                <a:cs typeface="+mn-cs"/>
              </a:rPr>
              <a:t>2</a:t>
            </a:r>
            <a:r>
              <a:rPr lang="en-CA" sz="1800" kern="1200" dirty="0">
                <a:solidFill>
                  <a:prstClr val="black"/>
                </a:solidFill>
                <a:latin typeface="Calibri" panose="020F0502020204030204"/>
                <a:ea typeface="+mn-ea"/>
                <a:cs typeface="+mn-cs"/>
              </a:rPr>
              <a:t> or more of these symptoms: </a:t>
            </a:r>
            <a:endParaRPr lang="en-US" sz="1800" kern="1200" dirty="0">
              <a:solidFill>
                <a:prstClr val="black"/>
              </a:solidFill>
              <a:latin typeface="Calibri" panose="020F0502020204030204"/>
              <a:ea typeface="+mn-ea"/>
              <a:cs typeface="+mn-cs"/>
            </a:endParaRPr>
          </a:p>
        </p:txBody>
      </p:sp>
      <p:sp>
        <p:nvSpPr>
          <p:cNvPr id="6" name="TextBox 5">
            <a:extLst>
              <a:ext uri="{FF2B5EF4-FFF2-40B4-BE49-F238E27FC236}">
                <a16:creationId xmlns:a16="http://schemas.microsoft.com/office/drawing/2014/main" id="{44B228E5-5FA8-4E39-AF08-E8F186AFBA1C}"/>
              </a:ext>
            </a:extLst>
          </p:cNvPr>
          <p:cNvSpPr txBox="1"/>
          <p:nvPr/>
        </p:nvSpPr>
        <p:spPr>
          <a:xfrm>
            <a:off x="1317440" y="3423478"/>
            <a:ext cx="6229253" cy="707886"/>
          </a:xfrm>
          <a:prstGeom prst="rect">
            <a:avLst/>
          </a:prstGeom>
          <a:solidFill>
            <a:schemeClr val="bg1"/>
          </a:solidFill>
        </p:spPr>
        <p:txBody>
          <a:bodyPr wrap="square" rtlCol="0">
            <a:spAutoFit/>
          </a:bodyPr>
          <a:lstStyle/>
          <a:p>
            <a:pPr defTabSz="685800">
              <a:buClrTx/>
            </a:pPr>
            <a:r>
              <a:rPr lang="en-CA" sz="2000" b="1" kern="1200" dirty="0">
                <a:solidFill>
                  <a:prstClr val="black"/>
                </a:solidFill>
                <a:latin typeface="Calibri" panose="020F0502020204030204"/>
                <a:ea typeface="+mn-ea"/>
                <a:cs typeface="+mn-cs"/>
              </a:rPr>
              <a:t>Keep your child home from school </a:t>
            </a:r>
            <a:r>
              <a:rPr lang="en-CA" sz="2000" kern="1200" dirty="0">
                <a:solidFill>
                  <a:prstClr val="black"/>
                </a:solidFill>
                <a:latin typeface="Calibri" panose="020F0502020204030204"/>
                <a:ea typeface="+mn-ea"/>
                <a:cs typeface="+mn-cs"/>
              </a:rPr>
              <a:t>and call Telecare 811 or your primary healthcare provider for advice.</a:t>
            </a:r>
            <a:endParaRPr lang="en-US" sz="2000" kern="1200" dirty="0">
              <a:solidFill>
                <a:prstClr val="black"/>
              </a:solidFill>
              <a:latin typeface="Calibri" panose="020F0502020204030204"/>
              <a:ea typeface="+mn-ea"/>
              <a:cs typeface="+mn-cs"/>
            </a:endParaRPr>
          </a:p>
        </p:txBody>
      </p:sp>
      <p:sp>
        <p:nvSpPr>
          <p:cNvPr id="7" name="TextBox 6">
            <a:extLst>
              <a:ext uri="{FF2B5EF4-FFF2-40B4-BE49-F238E27FC236}">
                <a16:creationId xmlns:a16="http://schemas.microsoft.com/office/drawing/2014/main" id="{7C028EE0-1B55-40AF-B246-B8E1F55819F4}"/>
              </a:ext>
            </a:extLst>
          </p:cNvPr>
          <p:cNvSpPr txBox="1"/>
          <p:nvPr/>
        </p:nvSpPr>
        <p:spPr>
          <a:xfrm>
            <a:off x="6261926" y="3111669"/>
            <a:ext cx="1474780" cy="323165"/>
          </a:xfrm>
          <a:prstGeom prst="rect">
            <a:avLst/>
          </a:prstGeom>
          <a:solidFill>
            <a:schemeClr val="bg1"/>
          </a:solidFill>
        </p:spPr>
        <p:txBody>
          <a:bodyPr wrap="square" rtlCol="0">
            <a:spAutoFit/>
          </a:bodyPr>
          <a:lstStyle/>
          <a:p>
            <a:pPr defTabSz="685800">
              <a:buClrTx/>
            </a:pPr>
            <a:r>
              <a:rPr lang="en-CA" sz="750" b="1" kern="1200" dirty="0">
                <a:solidFill>
                  <a:srgbClr val="315597"/>
                </a:solidFill>
                <a:latin typeface="Arial" panose="020B0604020202020204" pitchFamily="34" charset="0"/>
                <a:ea typeface="+mn-ea"/>
                <a:cs typeface="Arial" panose="020B0604020202020204" pitchFamily="34" charset="0"/>
              </a:rPr>
              <a:t>Purple marks on children’s fingers or toes</a:t>
            </a:r>
            <a:endParaRPr lang="en-US" sz="750" b="1" kern="1200" dirty="0">
              <a:solidFill>
                <a:srgbClr val="315597"/>
              </a:solidFill>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8053821A-1112-4852-951E-DA12E97CBC23}"/>
              </a:ext>
            </a:extLst>
          </p:cNvPr>
          <p:cNvPicPr>
            <a:picLocks noChangeAspect="1"/>
          </p:cNvPicPr>
          <p:nvPr/>
        </p:nvPicPr>
        <p:blipFill>
          <a:blip r:embed="rId4"/>
          <a:stretch>
            <a:fillRect/>
          </a:stretch>
        </p:blipFill>
        <p:spPr>
          <a:xfrm>
            <a:off x="7609917" y="4470534"/>
            <a:ext cx="1320244" cy="512034"/>
          </a:xfrm>
          <a:prstGeom prst="rect">
            <a:avLst/>
          </a:prstGeom>
        </p:spPr>
      </p:pic>
    </p:spTree>
    <p:extLst>
      <p:ext uri="{BB962C8B-B14F-4D97-AF65-F5344CB8AC3E}">
        <p14:creationId xmlns:p14="http://schemas.microsoft.com/office/powerpoint/2010/main" val="2012145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634BC-8AA3-44D0-8B71-6990ACE9E6C8}"/>
              </a:ext>
            </a:extLst>
          </p:cNvPr>
          <p:cNvSpPr>
            <a:spLocks noGrp="1"/>
          </p:cNvSpPr>
          <p:nvPr>
            <p:ph type="title"/>
          </p:nvPr>
        </p:nvSpPr>
        <p:spPr>
          <a:xfrm>
            <a:off x="562814" y="68870"/>
            <a:ext cx="7886700" cy="994172"/>
          </a:xfrm>
        </p:spPr>
        <p:txBody>
          <a:bodyPr>
            <a:normAutofit/>
          </a:bodyPr>
          <a:lstStyle/>
          <a:p>
            <a:r>
              <a:rPr lang="en-US" sz="3200" dirty="0">
                <a:latin typeface="+mn-lt"/>
              </a:rPr>
              <a:t>Outbreak Management</a:t>
            </a:r>
          </a:p>
        </p:txBody>
      </p:sp>
      <p:sp>
        <p:nvSpPr>
          <p:cNvPr id="5" name="Content Placeholder 4">
            <a:extLst>
              <a:ext uri="{FF2B5EF4-FFF2-40B4-BE49-F238E27FC236}">
                <a16:creationId xmlns:a16="http://schemas.microsoft.com/office/drawing/2014/main" id="{92D30F6A-D415-49C2-AD71-4E924B3431AB}"/>
              </a:ext>
            </a:extLst>
          </p:cNvPr>
          <p:cNvSpPr>
            <a:spLocks noGrp="1"/>
          </p:cNvSpPr>
          <p:nvPr>
            <p:ph idx="1"/>
          </p:nvPr>
        </p:nvSpPr>
        <p:spPr>
          <a:xfrm>
            <a:off x="562814" y="871786"/>
            <a:ext cx="7886700" cy="3263504"/>
          </a:xfrm>
        </p:spPr>
        <p:txBody>
          <a:bodyPr>
            <a:noAutofit/>
          </a:bodyPr>
          <a:lstStyle/>
          <a:p>
            <a:r>
              <a:rPr lang="en-US" sz="2000" dirty="0"/>
              <a:t>An outbreak of COVID-19 is defined as one positive case.</a:t>
            </a:r>
          </a:p>
          <a:p>
            <a:r>
              <a:rPr lang="en-US" sz="2000" dirty="0"/>
              <a:t>The Regional Medical Office of Health will contact the school or the school district if a positive case of COVID-19 is confirmed. </a:t>
            </a:r>
          </a:p>
          <a:p>
            <a:r>
              <a:rPr lang="en-US" sz="2000" dirty="0"/>
              <a:t>The school principal must follow the orders of the Regional Public Health Office. </a:t>
            </a:r>
          </a:p>
          <a:p>
            <a:r>
              <a:rPr lang="en-US" sz="2000" dirty="0"/>
              <a:t>Public Health will, through contact tracing and risk management, make decisions about who needs to self-isolate. This may require an individual or several individuals, a classroom or multiple classrooms or even a school population to self-isolate.</a:t>
            </a:r>
          </a:p>
          <a:p>
            <a:r>
              <a:rPr lang="en-US" sz="2000" dirty="0"/>
              <a:t>Public Health will inform these individuals of when they can return to school.</a:t>
            </a:r>
          </a:p>
          <a:p>
            <a:r>
              <a:rPr lang="en-US" sz="2000" dirty="0"/>
              <a:t>Click </a:t>
            </a:r>
            <a:r>
              <a:rPr lang="en-US" sz="2000" dirty="0">
                <a:hlinkClick r:id="rId3"/>
              </a:rPr>
              <a:t>here </a:t>
            </a:r>
            <a:r>
              <a:rPr lang="en-US" sz="2000" dirty="0"/>
              <a:t>for more information in the </a:t>
            </a:r>
            <a:r>
              <a:rPr lang="en-US" sz="2000" i="1" dirty="0"/>
              <a:t>Return to School: Guide for Parents and the Public September 2020</a:t>
            </a:r>
          </a:p>
        </p:txBody>
      </p:sp>
      <p:pic>
        <p:nvPicPr>
          <p:cNvPr id="3" name="Picture 2">
            <a:extLst>
              <a:ext uri="{FF2B5EF4-FFF2-40B4-BE49-F238E27FC236}">
                <a16:creationId xmlns:a16="http://schemas.microsoft.com/office/drawing/2014/main" id="{9A1E6935-76FF-43EC-BAB8-0ABCB0C9741A}"/>
              </a:ext>
            </a:extLst>
          </p:cNvPr>
          <p:cNvPicPr>
            <a:picLocks noChangeAspect="1"/>
          </p:cNvPicPr>
          <p:nvPr/>
        </p:nvPicPr>
        <p:blipFill>
          <a:blip r:embed="rId4"/>
          <a:stretch>
            <a:fillRect/>
          </a:stretch>
        </p:blipFill>
        <p:spPr>
          <a:xfrm>
            <a:off x="7546695" y="4470728"/>
            <a:ext cx="1357277" cy="526396"/>
          </a:xfrm>
          <a:prstGeom prst="rect">
            <a:avLst/>
          </a:prstGeom>
        </p:spPr>
      </p:pic>
    </p:spTree>
    <p:extLst>
      <p:ext uri="{BB962C8B-B14F-4D97-AF65-F5344CB8AC3E}">
        <p14:creationId xmlns:p14="http://schemas.microsoft.com/office/powerpoint/2010/main" val="1541605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634BC-8AA3-44D0-8B71-6990ACE9E6C8}"/>
              </a:ext>
            </a:extLst>
          </p:cNvPr>
          <p:cNvSpPr>
            <a:spLocks noGrp="1"/>
          </p:cNvSpPr>
          <p:nvPr>
            <p:ph type="title"/>
          </p:nvPr>
        </p:nvSpPr>
        <p:spPr/>
        <p:txBody>
          <a:bodyPr>
            <a:normAutofit/>
          </a:bodyPr>
          <a:lstStyle/>
          <a:p>
            <a:r>
              <a:rPr lang="en-US" sz="3200" dirty="0">
                <a:latin typeface="+mn-lt"/>
              </a:rPr>
              <a:t>Taking the BUS to School….</a:t>
            </a:r>
          </a:p>
        </p:txBody>
      </p:sp>
      <p:sp>
        <p:nvSpPr>
          <p:cNvPr id="5" name="Content Placeholder 4">
            <a:extLst>
              <a:ext uri="{FF2B5EF4-FFF2-40B4-BE49-F238E27FC236}">
                <a16:creationId xmlns:a16="http://schemas.microsoft.com/office/drawing/2014/main" id="{92D30F6A-D415-49C2-AD71-4E924B3431AB}"/>
              </a:ext>
            </a:extLst>
          </p:cNvPr>
          <p:cNvSpPr>
            <a:spLocks noGrp="1"/>
          </p:cNvSpPr>
          <p:nvPr>
            <p:ph idx="1"/>
          </p:nvPr>
        </p:nvSpPr>
        <p:spPr/>
        <p:txBody>
          <a:bodyPr>
            <a:normAutofit fontScale="92500" lnSpcReduction="10000"/>
          </a:bodyPr>
          <a:lstStyle/>
          <a:p>
            <a:pPr marL="0" indent="0">
              <a:buNone/>
            </a:pPr>
            <a:r>
              <a:rPr lang="en-US" sz="2000" b="1" dirty="0"/>
              <a:t>While waiting for the bus</a:t>
            </a:r>
          </a:p>
          <a:p>
            <a:r>
              <a:rPr lang="en-US" sz="2000" dirty="0"/>
              <a:t>Children should keep 2 meters apart from those not in </a:t>
            </a:r>
          </a:p>
          <a:p>
            <a:pPr marL="0" indent="0">
              <a:buNone/>
            </a:pPr>
            <a:r>
              <a:rPr lang="en-US" sz="2000" dirty="0"/>
              <a:t>      their bubble (household/classmate)</a:t>
            </a:r>
          </a:p>
          <a:p>
            <a:pPr marL="0" indent="0">
              <a:buNone/>
            </a:pPr>
            <a:endParaRPr lang="en-US" sz="2000" dirty="0"/>
          </a:p>
          <a:p>
            <a:pPr marL="0" indent="0">
              <a:buNone/>
            </a:pPr>
            <a:r>
              <a:rPr lang="en-US" sz="2000" b="1" dirty="0"/>
              <a:t>On the bus</a:t>
            </a:r>
          </a:p>
          <a:p>
            <a:r>
              <a:rPr lang="en-US" sz="2000" dirty="0"/>
              <a:t>Grade K to 12 wear a mask while boarding and exiting the bus</a:t>
            </a:r>
          </a:p>
          <a:p>
            <a:r>
              <a:rPr lang="en-US" sz="2000" dirty="0"/>
              <a:t>Sit in assigned seat </a:t>
            </a:r>
          </a:p>
          <a:p>
            <a:r>
              <a:rPr lang="en-US" sz="2000" dirty="0"/>
              <a:t>K to grade 5 – one child per seat or 2 from same household</a:t>
            </a:r>
          </a:p>
          <a:p>
            <a:r>
              <a:rPr lang="en-US" sz="2000" dirty="0"/>
              <a:t>Grade 6-12 – required to wear a mask if NOT sitting with someone </a:t>
            </a:r>
            <a:r>
              <a:rPr lang="en-US" sz="2000"/>
              <a:t>from the same </a:t>
            </a:r>
            <a:r>
              <a:rPr lang="en-US" sz="2000" dirty="0"/>
              <a:t>household</a:t>
            </a:r>
          </a:p>
          <a:p>
            <a:endParaRPr lang="en-US" dirty="0"/>
          </a:p>
          <a:p>
            <a:pPr marL="0" indent="0">
              <a:buNone/>
            </a:pPr>
            <a:endParaRPr lang="en-US" dirty="0"/>
          </a:p>
        </p:txBody>
      </p:sp>
      <p:pic>
        <p:nvPicPr>
          <p:cNvPr id="3" name="Picture 2">
            <a:extLst>
              <a:ext uri="{FF2B5EF4-FFF2-40B4-BE49-F238E27FC236}">
                <a16:creationId xmlns:a16="http://schemas.microsoft.com/office/drawing/2014/main" id="{9A1E6935-76FF-43EC-BAB8-0ABCB0C9741A}"/>
              </a:ext>
            </a:extLst>
          </p:cNvPr>
          <p:cNvPicPr>
            <a:picLocks noChangeAspect="1"/>
          </p:cNvPicPr>
          <p:nvPr/>
        </p:nvPicPr>
        <p:blipFill>
          <a:blip r:embed="rId3"/>
          <a:stretch>
            <a:fillRect/>
          </a:stretch>
        </p:blipFill>
        <p:spPr>
          <a:xfrm>
            <a:off x="7546695" y="4470728"/>
            <a:ext cx="1357277" cy="526396"/>
          </a:xfrm>
          <a:prstGeom prst="rect">
            <a:avLst/>
          </a:prstGeom>
        </p:spPr>
      </p:pic>
    </p:spTree>
    <p:extLst>
      <p:ext uri="{BB962C8B-B14F-4D97-AF65-F5344CB8AC3E}">
        <p14:creationId xmlns:p14="http://schemas.microsoft.com/office/powerpoint/2010/main" val="667084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634BC-8AA3-44D0-8B71-6990ACE9E6C8}"/>
              </a:ext>
            </a:extLst>
          </p:cNvPr>
          <p:cNvSpPr>
            <a:spLocks noGrp="1"/>
          </p:cNvSpPr>
          <p:nvPr>
            <p:ph type="title"/>
          </p:nvPr>
        </p:nvSpPr>
        <p:spPr/>
        <p:txBody>
          <a:bodyPr>
            <a:normAutofit/>
          </a:bodyPr>
          <a:lstStyle/>
          <a:p>
            <a:r>
              <a:rPr lang="en-US" sz="3200" dirty="0">
                <a:latin typeface="+mn-lt"/>
              </a:rPr>
              <a:t>Walking or Driving to School…</a:t>
            </a:r>
          </a:p>
        </p:txBody>
      </p:sp>
      <p:sp>
        <p:nvSpPr>
          <p:cNvPr id="5" name="Content Placeholder 4">
            <a:extLst>
              <a:ext uri="{FF2B5EF4-FFF2-40B4-BE49-F238E27FC236}">
                <a16:creationId xmlns:a16="http://schemas.microsoft.com/office/drawing/2014/main" id="{92D30F6A-D415-49C2-AD71-4E924B3431AB}"/>
              </a:ext>
            </a:extLst>
          </p:cNvPr>
          <p:cNvSpPr>
            <a:spLocks noGrp="1"/>
          </p:cNvSpPr>
          <p:nvPr>
            <p:ph idx="1"/>
          </p:nvPr>
        </p:nvSpPr>
        <p:spPr>
          <a:xfrm>
            <a:off x="628650" y="1137725"/>
            <a:ext cx="7886700" cy="3263504"/>
          </a:xfrm>
        </p:spPr>
        <p:txBody>
          <a:bodyPr>
            <a:normAutofit/>
          </a:bodyPr>
          <a:lstStyle/>
          <a:p>
            <a:pPr marL="0" indent="0">
              <a:buNone/>
            </a:pPr>
            <a:r>
              <a:rPr lang="en-US" sz="2000" b="1" dirty="0"/>
              <a:t>Walking to school</a:t>
            </a:r>
          </a:p>
          <a:p>
            <a:r>
              <a:rPr lang="en-US" sz="2000" dirty="0"/>
              <a:t>Children should keep 2 meters apart from those not in their bubble (household/classmate/close friend)</a:t>
            </a:r>
          </a:p>
          <a:p>
            <a:r>
              <a:rPr lang="en-CA" sz="2000" dirty="0"/>
              <a:t>Remind your child about walking safely. Walk on sidewalks. If no sidewalk, walk on the left side of the road facing traffic.</a:t>
            </a:r>
          </a:p>
          <a:p>
            <a:pPr marL="0" indent="0">
              <a:buNone/>
            </a:pPr>
            <a:r>
              <a:rPr lang="en-CA" sz="2000" dirty="0"/>
              <a:t> </a:t>
            </a:r>
            <a:endParaRPr lang="en-US" sz="2000" dirty="0"/>
          </a:p>
          <a:p>
            <a:pPr marL="0" indent="0">
              <a:buNone/>
            </a:pPr>
            <a:r>
              <a:rPr lang="en-US" sz="2000" b="1" dirty="0"/>
              <a:t>Driving Children to School</a:t>
            </a:r>
          </a:p>
          <a:p>
            <a:r>
              <a:rPr lang="en-CA" sz="2000" dirty="0"/>
              <a:t>If you drive children to school that do not live with you, keep track of the dates and times you drive them.</a:t>
            </a:r>
            <a:endParaRPr lang="en-US" sz="2000" dirty="0"/>
          </a:p>
          <a:p>
            <a:pPr marL="0" indent="0">
              <a:buNone/>
            </a:pPr>
            <a:endParaRPr lang="en-US" dirty="0"/>
          </a:p>
        </p:txBody>
      </p:sp>
      <p:pic>
        <p:nvPicPr>
          <p:cNvPr id="4" name="Picture 3">
            <a:extLst>
              <a:ext uri="{FF2B5EF4-FFF2-40B4-BE49-F238E27FC236}">
                <a16:creationId xmlns:a16="http://schemas.microsoft.com/office/drawing/2014/main" id="{099016D0-AB48-4AFF-B292-C09A2799ED48}"/>
              </a:ext>
            </a:extLst>
          </p:cNvPr>
          <p:cNvPicPr>
            <a:picLocks noChangeAspect="1"/>
          </p:cNvPicPr>
          <p:nvPr/>
        </p:nvPicPr>
        <p:blipFill>
          <a:blip r:embed="rId3"/>
          <a:stretch>
            <a:fillRect/>
          </a:stretch>
        </p:blipFill>
        <p:spPr>
          <a:xfrm>
            <a:off x="7305075" y="4401229"/>
            <a:ext cx="1603387" cy="621846"/>
          </a:xfrm>
          <a:prstGeom prst="rect">
            <a:avLst/>
          </a:prstGeom>
        </p:spPr>
      </p:pic>
    </p:spTree>
    <p:extLst>
      <p:ext uri="{BB962C8B-B14F-4D97-AF65-F5344CB8AC3E}">
        <p14:creationId xmlns:p14="http://schemas.microsoft.com/office/powerpoint/2010/main" val="2009591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DF77EC-B616-433C-AF6C-D04C94A7E143}"/>
              </a:ext>
            </a:extLst>
          </p:cNvPr>
          <p:cNvSpPr>
            <a:spLocks noGrp="1"/>
          </p:cNvSpPr>
          <p:nvPr>
            <p:ph type="title"/>
          </p:nvPr>
        </p:nvSpPr>
        <p:spPr/>
        <p:txBody>
          <a:bodyPr/>
          <a:lstStyle/>
          <a:p>
            <a:pPr algn="ctr"/>
            <a:r>
              <a:rPr lang="en-CA" dirty="0">
                <a:latin typeface="+mn-lt"/>
              </a:rPr>
              <a:t>At School</a:t>
            </a:r>
            <a:endParaRPr lang="en-US" dirty="0">
              <a:latin typeface="+mn-lt"/>
            </a:endParaRPr>
          </a:p>
        </p:txBody>
      </p:sp>
      <p:sp>
        <p:nvSpPr>
          <p:cNvPr id="7" name="Content Placeholder 6">
            <a:extLst>
              <a:ext uri="{FF2B5EF4-FFF2-40B4-BE49-F238E27FC236}">
                <a16:creationId xmlns:a16="http://schemas.microsoft.com/office/drawing/2014/main" id="{C7EB50DD-1632-45BB-97E9-4506804C2E8C}"/>
              </a:ext>
            </a:extLst>
          </p:cNvPr>
          <p:cNvSpPr>
            <a:spLocks noGrp="1"/>
          </p:cNvSpPr>
          <p:nvPr>
            <p:ph sz="half" idx="1"/>
          </p:nvPr>
        </p:nvSpPr>
        <p:spPr>
          <a:xfrm>
            <a:off x="248259" y="1343660"/>
            <a:ext cx="3886200" cy="3263504"/>
          </a:xfrm>
        </p:spPr>
        <p:txBody>
          <a:bodyPr>
            <a:normAutofit/>
          </a:bodyPr>
          <a:lstStyle/>
          <a:p>
            <a:pPr marL="0" indent="0">
              <a:buNone/>
            </a:pPr>
            <a:r>
              <a:rPr lang="en-US" sz="2400" dirty="0"/>
              <a:t>Your child will be directed:</a:t>
            </a:r>
          </a:p>
          <a:p>
            <a:r>
              <a:rPr lang="en-CA" sz="2000" dirty="0"/>
              <a:t>Where to go</a:t>
            </a:r>
            <a:endParaRPr lang="en-US" sz="2000" dirty="0"/>
          </a:p>
          <a:p>
            <a:r>
              <a:rPr lang="en-US" sz="2000" dirty="0"/>
              <a:t>How to move within the school</a:t>
            </a:r>
          </a:p>
          <a:p>
            <a:r>
              <a:rPr lang="en-US" sz="2000" dirty="0"/>
              <a:t>How to exit the school</a:t>
            </a:r>
          </a:p>
        </p:txBody>
      </p:sp>
      <p:pic>
        <p:nvPicPr>
          <p:cNvPr id="2" name="Picture 1">
            <a:extLst>
              <a:ext uri="{FF2B5EF4-FFF2-40B4-BE49-F238E27FC236}">
                <a16:creationId xmlns:a16="http://schemas.microsoft.com/office/drawing/2014/main" id="{AD09979B-2FEA-4310-92F3-344AD0740195}"/>
              </a:ext>
            </a:extLst>
          </p:cNvPr>
          <p:cNvPicPr>
            <a:picLocks noChangeAspect="1"/>
          </p:cNvPicPr>
          <p:nvPr/>
        </p:nvPicPr>
        <p:blipFill>
          <a:blip r:embed="rId3"/>
          <a:stretch>
            <a:fillRect/>
          </a:stretch>
        </p:blipFill>
        <p:spPr>
          <a:xfrm>
            <a:off x="7613536" y="4441263"/>
            <a:ext cx="1408298" cy="548687"/>
          </a:xfrm>
          <a:prstGeom prst="rect">
            <a:avLst/>
          </a:prstGeom>
        </p:spPr>
      </p:pic>
      <p:graphicFrame>
        <p:nvGraphicFramePr>
          <p:cNvPr id="4" name="Table 3">
            <a:extLst>
              <a:ext uri="{FF2B5EF4-FFF2-40B4-BE49-F238E27FC236}">
                <a16:creationId xmlns:a16="http://schemas.microsoft.com/office/drawing/2014/main" id="{4953280A-F660-4A71-B8FC-6FA44585CF51}"/>
              </a:ext>
            </a:extLst>
          </p:cNvPr>
          <p:cNvGraphicFramePr>
            <a:graphicFrameLocks noGrp="1"/>
          </p:cNvGraphicFramePr>
          <p:nvPr>
            <p:extLst>
              <p:ext uri="{D42A27DB-BD31-4B8C-83A1-F6EECF244321}">
                <p14:modId xmlns:p14="http://schemas.microsoft.com/office/powerpoint/2010/main" val="397143759"/>
              </p:ext>
            </p:extLst>
          </p:nvPr>
        </p:nvGraphicFramePr>
        <p:xfrm>
          <a:off x="4134459" y="1343660"/>
          <a:ext cx="4732935" cy="2845947"/>
        </p:xfrm>
        <a:graphic>
          <a:graphicData uri="http://schemas.openxmlformats.org/drawingml/2006/table">
            <a:tbl>
              <a:tblPr firstRow="1" bandRow="1">
                <a:tableStyleId>{7DF18680-E054-41AD-8BC1-D1AEF772440D}</a:tableStyleId>
              </a:tblPr>
              <a:tblGrid>
                <a:gridCol w="2070398">
                  <a:extLst>
                    <a:ext uri="{9D8B030D-6E8A-4147-A177-3AD203B41FA5}">
                      <a16:colId xmlns:a16="http://schemas.microsoft.com/office/drawing/2014/main" val="3288108045"/>
                    </a:ext>
                  </a:extLst>
                </a:gridCol>
                <a:gridCol w="2662537">
                  <a:extLst>
                    <a:ext uri="{9D8B030D-6E8A-4147-A177-3AD203B41FA5}">
                      <a16:colId xmlns:a16="http://schemas.microsoft.com/office/drawing/2014/main" val="3148254829"/>
                    </a:ext>
                  </a:extLst>
                </a:gridCol>
              </a:tblGrid>
              <a:tr h="384304">
                <a:tc>
                  <a:txBody>
                    <a:bodyPr/>
                    <a:lstStyle/>
                    <a:p>
                      <a:pPr algn="ctr"/>
                      <a:r>
                        <a:rPr lang="en-US" sz="1600" dirty="0"/>
                        <a:t>Grades</a:t>
                      </a:r>
                      <a:endParaRPr lang="en-US" sz="1600" b="1" dirty="0">
                        <a:latin typeface="+mn-lt"/>
                      </a:endParaRPr>
                    </a:p>
                  </a:txBody>
                  <a:tcPr/>
                </a:tc>
                <a:tc>
                  <a:txBody>
                    <a:bodyPr/>
                    <a:lstStyle/>
                    <a:p>
                      <a:pPr algn="ctr"/>
                      <a:r>
                        <a:rPr lang="en-US" sz="1600" dirty="0"/>
                        <a:t>School</a:t>
                      </a:r>
                      <a:endParaRPr lang="en-US" sz="1600" b="1" dirty="0">
                        <a:latin typeface="+mn-lt"/>
                      </a:endParaRPr>
                    </a:p>
                  </a:txBody>
                  <a:tcPr/>
                </a:tc>
                <a:extLst>
                  <a:ext uri="{0D108BD9-81ED-4DB2-BD59-A6C34878D82A}">
                    <a16:rowId xmlns:a16="http://schemas.microsoft.com/office/drawing/2014/main" val="3093893857"/>
                  </a:ext>
                </a:extLst>
              </a:tr>
              <a:tr h="607222">
                <a:tc>
                  <a:txBody>
                    <a:bodyPr/>
                    <a:lstStyle/>
                    <a:p>
                      <a:r>
                        <a:rPr lang="en-US" sz="1600" dirty="0"/>
                        <a:t>                 K - 2</a:t>
                      </a:r>
                      <a:endParaRPr lang="en-US" sz="1600" dirty="0">
                        <a:latin typeface="+mn-lt"/>
                      </a:endParaRPr>
                    </a:p>
                  </a:txBody>
                  <a:tcPr/>
                </a:tc>
                <a:tc>
                  <a:txBody>
                    <a:bodyPr/>
                    <a:lstStyle/>
                    <a:p>
                      <a:r>
                        <a:rPr lang="en-US" sz="1600" dirty="0"/>
                        <a:t>As close to 15 students per group, as possible</a:t>
                      </a:r>
                      <a:endParaRPr lang="en-US" sz="1600" dirty="0">
                        <a:latin typeface="+mn-lt"/>
                      </a:endParaRPr>
                    </a:p>
                  </a:txBody>
                  <a:tcPr/>
                </a:tc>
                <a:extLst>
                  <a:ext uri="{0D108BD9-81ED-4DB2-BD59-A6C34878D82A}">
                    <a16:rowId xmlns:a16="http://schemas.microsoft.com/office/drawing/2014/main" val="292522407"/>
                  </a:ext>
                </a:extLst>
              </a:tr>
              <a:tr h="862895">
                <a:tc>
                  <a:txBody>
                    <a:bodyPr/>
                    <a:lstStyle/>
                    <a:p>
                      <a:pPr algn="ctr"/>
                      <a:r>
                        <a:rPr lang="en-US" sz="1600" dirty="0"/>
                        <a:t>3 - 5</a:t>
                      </a:r>
                      <a:endParaRPr lang="en-US" sz="1600" dirty="0">
                        <a:latin typeface="+mn-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As close to 22 students per group, as possible</a:t>
                      </a:r>
                    </a:p>
                    <a:p>
                      <a:endParaRPr lang="en-US" sz="1600" dirty="0">
                        <a:latin typeface="+mn-lt"/>
                      </a:endParaRPr>
                    </a:p>
                  </a:txBody>
                  <a:tcPr/>
                </a:tc>
                <a:extLst>
                  <a:ext uri="{0D108BD9-81ED-4DB2-BD59-A6C34878D82A}">
                    <a16:rowId xmlns:a16="http://schemas.microsoft.com/office/drawing/2014/main" val="3375168391"/>
                  </a:ext>
                </a:extLst>
              </a:tr>
              <a:tr h="384304">
                <a:tc>
                  <a:txBody>
                    <a:bodyPr/>
                    <a:lstStyle/>
                    <a:p>
                      <a:pPr algn="ctr"/>
                      <a:r>
                        <a:rPr lang="en-US" sz="1600" dirty="0"/>
                        <a:t>6 - 8 </a:t>
                      </a:r>
                      <a:endParaRPr lang="en-US" sz="1600" dirty="0">
                        <a:latin typeface="+mn-lt"/>
                      </a:endParaRPr>
                    </a:p>
                  </a:txBody>
                  <a:tcPr/>
                </a:tc>
                <a:tc>
                  <a:txBody>
                    <a:bodyPr/>
                    <a:lstStyle/>
                    <a:p>
                      <a:r>
                        <a:rPr lang="en-US" sz="1600" dirty="0"/>
                        <a:t>Regular class size, in group</a:t>
                      </a:r>
                      <a:endParaRPr lang="en-US" sz="1600" dirty="0">
                        <a:latin typeface="+mn-lt"/>
                      </a:endParaRPr>
                    </a:p>
                  </a:txBody>
                  <a:tcPr/>
                </a:tc>
                <a:extLst>
                  <a:ext uri="{0D108BD9-81ED-4DB2-BD59-A6C34878D82A}">
                    <a16:rowId xmlns:a16="http://schemas.microsoft.com/office/drawing/2014/main" val="4100104295"/>
                  </a:ext>
                </a:extLst>
              </a:tr>
              <a:tr h="607222">
                <a:tc>
                  <a:txBody>
                    <a:bodyPr/>
                    <a:lstStyle/>
                    <a:p>
                      <a:pPr algn="ctr"/>
                      <a:r>
                        <a:rPr lang="en-US" sz="1600" dirty="0"/>
                        <a:t>9-12</a:t>
                      </a:r>
                      <a:endParaRPr lang="en-US" sz="1600" dirty="0">
                        <a:latin typeface="+mn-lt"/>
                      </a:endParaRPr>
                    </a:p>
                  </a:txBody>
                  <a:tcPr/>
                </a:tc>
                <a:tc>
                  <a:txBody>
                    <a:bodyPr/>
                    <a:lstStyle/>
                    <a:p>
                      <a:r>
                        <a:rPr lang="en-US" sz="1600" dirty="0"/>
                        <a:t>Blended learning between school and home</a:t>
                      </a:r>
                      <a:endParaRPr lang="en-US" sz="1600" dirty="0">
                        <a:latin typeface="+mn-lt"/>
                      </a:endParaRPr>
                    </a:p>
                  </a:txBody>
                  <a:tcPr/>
                </a:tc>
                <a:extLst>
                  <a:ext uri="{0D108BD9-81ED-4DB2-BD59-A6C34878D82A}">
                    <a16:rowId xmlns:a16="http://schemas.microsoft.com/office/drawing/2014/main" val="3387800219"/>
                  </a:ext>
                </a:extLst>
              </a:tr>
            </a:tbl>
          </a:graphicData>
        </a:graphic>
      </p:graphicFrame>
    </p:spTree>
    <p:extLst>
      <p:ext uri="{BB962C8B-B14F-4D97-AF65-F5344CB8AC3E}">
        <p14:creationId xmlns:p14="http://schemas.microsoft.com/office/powerpoint/2010/main" val="633126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E081D10-B626-4B98-8AE9-73F54C034A23}"/>
              </a:ext>
            </a:extLst>
          </p:cNvPr>
          <p:cNvSpPr>
            <a:spLocks noGrp="1"/>
          </p:cNvSpPr>
          <p:nvPr>
            <p:ph type="body" idx="1"/>
          </p:nvPr>
        </p:nvSpPr>
        <p:spPr>
          <a:xfrm>
            <a:off x="1148413" y="1192313"/>
            <a:ext cx="7703700" cy="3055596"/>
          </a:xfrm>
        </p:spPr>
        <p:txBody>
          <a:bodyPr/>
          <a:lstStyle/>
          <a:p>
            <a:pPr marL="425450" indent="-285750" algn="l">
              <a:buClrTx/>
              <a:buFont typeface="Arial" panose="020B0604020202020204" pitchFamily="34" charset="0"/>
              <a:buChar char="•"/>
            </a:pPr>
            <a:endParaRPr lang="en-US" sz="1400" dirty="0">
              <a:solidFill>
                <a:schemeClr val="bg1"/>
              </a:solidFill>
              <a:latin typeface="Calibri" panose="020F0502020204030204" pitchFamily="34" charset="0"/>
              <a:cs typeface="Calibri" panose="020F0502020204030204" pitchFamily="34" charset="0"/>
            </a:endParaRPr>
          </a:p>
          <a:p>
            <a:pPr marL="425450" indent="-285750">
              <a:buClrTx/>
              <a:buFont typeface="Arial" panose="020B0604020202020204" pitchFamily="34" charset="0"/>
              <a:buChar char="•"/>
            </a:pPr>
            <a:endParaRPr lang="en-US" sz="2000" dirty="0">
              <a:solidFill>
                <a:schemeClr val="bg1"/>
              </a:solidFill>
              <a:latin typeface="Calibri" panose="020F0502020204030204" pitchFamily="34" charset="0"/>
              <a:cs typeface="Calibri" panose="020F0502020204030204" pitchFamily="34" charset="0"/>
            </a:endParaRPr>
          </a:p>
          <a:p>
            <a:pPr marL="482600" indent="-342900">
              <a:buClrTx/>
              <a:buSzPct val="106000"/>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The Department of Education and Early Childhood Development (EECD), ASD-S and Public Health continue to work together to develop guidelines  for a safe and healthy learning environments in schools</a:t>
            </a:r>
          </a:p>
          <a:p>
            <a:pPr marL="482600" indent="-342900">
              <a:buClrTx/>
              <a:buSzPct val="106000"/>
              <a:buFont typeface="Arial" panose="020B0604020202020204" pitchFamily="34" charset="0"/>
              <a:buChar char="•"/>
            </a:pPr>
            <a:endParaRPr lang="en-US" sz="2000" dirty="0">
              <a:solidFill>
                <a:schemeClr val="bg1"/>
              </a:solidFill>
              <a:latin typeface="Calibri" panose="020F0502020204030204" pitchFamily="34" charset="0"/>
              <a:cs typeface="Calibri" panose="020F0502020204030204" pitchFamily="34" charset="0"/>
            </a:endParaRPr>
          </a:p>
          <a:p>
            <a:pPr marL="482600" indent="-342900">
              <a:buClrTx/>
              <a:buSzPct val="106000"/>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The environment in which staff work and  students learn has changed, and will continue to change as we learn more about COVID-19. </a:t>
            </a:r>
          </a:p>
          <a:p>
            <a:pPr marL="425450" indent="-285750">
              <a:buClrTx/>
              <a:buFont typeface="Arial" panose="020B0604020202020204" pitchFamily="34" charset="0"/>
              <a:buChar char="•"/>
            </a:pPr>
            <a:endParaRPr lang="en-US" sz="2000" b="1" dirty="0">
              <a:solidFill>
                <a:schemeClr val="bg1"/>
              </a:solidFill>
              <a:latin typeface="Calibri" panose="020F0502020204030204" pitchFamily="34" charset="0"/>
              <a:cs typeface="Calibri" panose="020F0502020204030204" pitchFamily="34" charset="0"/>
            </a:endParaRPr>
          </a:p>
          <a:p>
            <a:pPr marL="425450" indent="-285750">
              <a:buClrTx/>
              <a:buFont typeface="Arial" panose="020B0604020202020204" pitchFamily="34" charset="0"/>
              <a:buChar char="•"/>
            </a:pPr>
            <a:endParaRPr lang="en-US" sz="1400" dirty="0">
              <a:solidFill>
                <a:schemeClr val="bg1"/>
              </a:solidFill>
              <a:latin typeface="Calibri" panose="020F0502020204030204" pitchFamily="34" charset="0"/>
              <a:cs typeface="Calibri" panose="020F0502020204030204" pitchFamily="34" charset="0"/>
            </a:endParaRPr>
          </a:p>
        </p:txBody>
      </p:sp>
      <p:sp>
        <p:nvSpPr>
          <p:cNvPr id="6" name="Title 5">
            <a:extLst>
              <a:ext uri="{FF2B5EF4-FFF2-40B4-BE49-F238E27FC236}">
                <a16:creationId xmlns:a16="http://schemas.microsoft.com/office/drawing/2014/main" id="{F392D3AA-BD6B-4D03-9C79-4CAC00F91332}"/>
              </a:ext>
            </a:extLst>
          </p:cNvPr>
          <p:cNvSpPr>
            <a:spLocks noGrp="1"/>
          </p:cNvSpPr>
          <p:nvPr>
            <p:ph type="ctrTitle"/>
          </p:nvPr>
        </p:nvSpPr>
        <p:spPr>
          <a:xfrm>
            <a:off x="1586713" y="357413"/>
            <a:ext cx="7265400" cy="834900"/>
          </a:xfrm>
        </p:spPr>
        <p:txBody>
          <a:bodyPr/>
          <a:lstStyle/>
          <a:p>
            <a:r>
              <a:rPr lang="en-US" sz="3200" dirty="0">
                <a:solidFill>
                  <a:schemeClr val="bg1"/>
                </a:solidFill>
                <a:latin typeface="Calibri" panose="020F0502020204030204" pitchFamily="34" charset="0"/>
                <a:cs typeface="Calibri" panose="020F0502020204030204" pitchFamily="34" charset="0"/>
              </a:rPr>
              <a:t>Welcome to School September 2020</a:t>
            </a:r>
          </a:p>
        </p:txBody>
      </p:sp>
      <p:pic>
        <p:nvPicPr>
          <p:cNvPr id="5" name="Picture 4">
            <a:extLst>
              <a:ext uri="{FF2B5EF4-FFF2-40B4-BE49-F238E27FC236}">
                <a16:creationId xmlns:a16="http://schemas.microsoft.com/office/drawing/2014/main" id="{B5BC3C6A-8275-419C-B333-A205CD603CB7}"/>
              </a:ext>
            </a:extLst>
          </p:cNvPr>
          <p:cNvPicPr>
            <a:picLocks noChangeAspect="1"/>
          </p:cNvPicPr>
          <p:nvPr/>
        </p:nvPicPr>
        <p:blipFill>
          <a:blip r:embed="rId3"/>
          <a:stretch>
            <a:fillRect/>
          </a:stretch>
        </p:blipFill>
        <p:spPr>
          <a:xfrm>
            <a:off x="7349924" y="4376128"/>
            <a:ext cx="1502189" cy="582598"/>
          </a:xfrm>
          <a:prstGeom prst="rect">
            <a:avLst/>
          </a:prstGeom>
        </p:spPr>
      </p:pic>
    </p:spTree>
    <p:extLst>
      <p:ext uri="{BB962C8B-B14F-4D97-AF65-F5344CB8AC3E}">
        <p14:creationId xmlns:p14="http://schemas.microsoft.com/office/powerpoint/2010/main" val="2478383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1582BD-6576-447D-9B74-B727514DE02F}"/>
              </a:ext>
            </a:extLst>
          </p:cNvPr>
          <p:cNvPicPr>
            <a:picLocks noChangeAspect="1"/>
          </p:cNvPicPr>
          <p:nvPr/>
        </p:nvPicPr>
        <p:blipFill>
          <a:blip r:embed="rId3"/>
          <a:stretch>
            <a:fillRect/>
          </a:stretch>
        </p:blipFill>
        <p:spPr>
          <a:xfrm>
            <a:off x="7782126" y="4638355"/>
            <a:ext cx="1212191" cy="472282"/>
          </a:xfrm>
          <a:prstGeom prst="rect">
            <a:avLst/>
          </a:prstGeom>
        </p:spPr>
      </p:pic>
      <p:graphicFrame>
        <p:nvGraphicFramePr>
          <p:cNvPr id="5" name="Table 4">
            <a:extLst>
              <a:ext uri="{FF2B5EF4-FFF2-40B4-BE49-F238E27FC236}">
                <a16:creationId xmlns:a16="http://schemas.microsoft.com/office/drawing/2014/main" id="{F9DD1931-3A7C-405B-A578-A5D194D3890A}"/>
              </a:ext>
            </a:extLst>
          </p:cNvPr>
          <p:cNvGraphicFramePr>
            <a:graphicFrameLocks noGrp="1"/>
          </p:cNvGraphicFramePr>
          <p:nvPr>
            <p:extLst>
              <p:ext uri="{D42A27DB-BD31-4B8C-83A1-F6EECF244321}">
                <p14:modId xmlns:p14="http://schemas.microsoft.com/office/powerpoint/2010/main" val="3386495793"/>
              </p:ext>
            </p:extLst>
          </p:nvPr>
        </p:nvGraphicFramePr>
        <p:xfrm>
          <a:off x="622570" y="180865"/>
          <a:ext cx="7626483" cy="4244871"/>
        </p:xfrm>
        <a:graphic>
          <a:graphicData uri="http://schemas.openxmlformats.org/drawingml/2006/table">
            <a:tbl>
              <a:tblPr firstRow="1" bandRow="1">
                <a:tableStyleId>{22838BEF-8BB2-4498-84A7-C5851F593DF1}</a:tableStyleId>
              </a:tblPr>
              <a:tblGrid>
                <a:gridCol w="1274324">
                  <a:extLst>
                    <a:ext uri="{9D8B030D-6E8A-4147-A177-3AD203B41FA5}">
                      <a16:colId xmlns:a16="http://schemas.microsoft.com/office/drawing/2014/main" val="1277025280"/>
                    </a:ext>
                  </a:extLst>
                </a:gridCol>
                <a:gridCol w="2500008">
                  <a:extLst>
                    <a:ext uri="{9D8B030D-6E8A-4147-A177-3AD203B41FA5}">
                      <a16:colId xmlns:a16="http://schemas.microsoft.com/office/drawing/2014/main" val="2929560386"/>
                    </a:ext>
                  </a:extLst>
                </a:gridCol>
                <a:gridCol w="1944618">
                  <a:extLst>
                    <a:ext uri="{9D8B030D-6E8A-4147-A177-3AD203B41FA5}">
                      <a16:colId xmlns:a16="http://schemas.microsoft.com/office/drawing/2014/main" val="2859629237"/>
                    </a:ext>
                  </a:extLst>
                </a:gridCol>
                <a:gridCol w="1907533">
                  <a:extLst>
                    <a:ext uri="{9D8B030D-6E8A-4147-A177-3AD203B41FA5}">
                      <a16:colId xmlns:a16="http://schemas.microsoft.com/office/drawing/2014/main" val="2258291878"/>
                    </a:ext>
                  </a:extLst>
                </a:gridCol>
              </a:tblGrid>
              <a:tr h="336021">
                <a:tc gridSpan="4">
                  <a:txBody>
                    <a:bodyPr/>
                    <a:lstStyle/>
                    <a:p>
                      <a:pPr algn="ctr"/>
                      <a:r>
                        <a:rPr lang="en-US" dirty="0"/>
                        <a:t>Use of Community Masks and Physical Distancing for Students</a:t>
                      </a:r>
                      <a:endParaRPr lang="en-CA" dirty="0"/>
                    </a:p>
                  </a:txBody>
                  <a:tcPr>
                    <a:solidFill>
                      <a:schemeClr val="accent1">
                        <a:lumMod val="60000"/>
                        <a:lumOff val="40000"/>
                      </a:schemeClr>
                    </a:solidFill>
                  </a:tcPr>
                </a:tc>
                <a:tc hMerge="1">
                  <a:txBody>
                    <a:bodyPr/>
                    <a:lstStyle/>
                    <a:p>
                      <a:endParaRPr lang="en-CA" dirty="0"/>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140947683"/>
                  </a:ext>
                </a:extLst>
              </a:tr>
              <a:tr h="336021">
                <a:tc rowSpan="4">
                  <a:txBody>
                    <a:bodyPr/>
                    <a:lstStyle/>
                    <a:p>
                      <a:pPr algn="ctr"/>
                      <a:endParaRPr lang="en-US" sz="1200" dirty="0"/>
                    </a:p>
                    <a:p>
                      <a:pPr algn="ctr"/>
                      <a:endParaRPr lang="en-US" sz="1200" dirty="0"/>
                    </a:p>
                    <a:p>
                      <a:pPr algn="ctr"/>
                      <a:r>
                        <a:rPr lang="en-US" sz="1200" dirty="0"/>
                        <a:t>K-5</a:t>
                      </a:r>
                    </a:p>
                    <a:p>
                      <a:pPr algn="ctr"/>
                      <a:r>
                        <a:rPr lang="en-US" sz="1200" dirty="0"/>
                        <a:t>Smaller class sizes, stay in group</a:t>
                      </a:r>
                      <a:endParaRPr lang="en-CA" sz="1200" dirty="0"/>
                    </a:p>
                  </a:txBody>
                  <a:tcPr>
                    <a:solidFill>
                      <a:schemeClr val="accent1">
                        <a:lumMod val="40000"/>
                        <a:lumOff val="60000"/>
                      </a:schemeClr>
                    </a:solidFill>
                  </a:tcPr>
                </a:tc>
                <a:tc rowSpan="2">
                  <a:txBody>
                    <a:bodyPr/>
                    <a:lstStyle/>
                    <a:p>
                      <a:r>
                        <a:rPr lang="en-US" sz="1200" dirty="0"/>
                        <a:t>In class grouping</a:t>
                      </a:r>
                      <a:endParaRPr lang="en-CA" sz="1200" dirty="0"/>
                    </a:p>
                  </a:txBody>
                  <a:tcPr/>
                </a:tc>
                <a:tc>
                  <a:txBody>
                    <a:bodyPr/>
                    <a:lstStyle/>
                    <a:p>
                      <a:r>
                        <a:rPr lang="en-US" sz="1200" dirty="0"/>
                        <a:t>Community masks</a:t>
                      </a:r>
                    </a:p>
                  </a:txBody>
                  <a:tcPr/>
                </a:tc>
                <a:tc>
                  <a:txBody>
                    <a:bodyPr/>
                    <a:lstStyle/>
                    <a:p>
                      <a:r>
                        <a:rPr lang="en-US" sz="1200" dirty="0"/>
                        <a:t>Not required</a:t>
                      </a:r>
                      <a:endParaRPr lang="en-CA" sz="1200" dirty="0"/>
                    </a:p>
                  </a:txBody>
                  <a:tcPr/>
                </a:tc>
                <a:extLst>
                  <a:ext uri="{0D108BD9-81ED-4DB2-BD59-A6C34878D82A}">
                    <a16:rowId xmlns:a16="http://schemas.microsoft.com/office/drawing/2014/main" val="121078082"/>
                  </a:ext>
                </a:extLst>
              </a:tr>
              <a:tr h="336021">
                <a:tc vMerge="1">
                  <a:txBody>
                    <a:bodyPr/>
                    <a:lstStyle/>
                    <a:p>
                      <a:endParaRPr lang="en-CA" dirty="0"/>
                    </a:p>
                  </a:txBody>
                  <a:tcPr/>
                </a:tc>
                <a:tc vMerge="1">
                  <a:txBody>
                    <a:bodyPr/>
                    <a:lstStyle/>
                    <a:p>
                      <a:endParaRPr lang="en-CA" dirty="0"/>
                    </a:p>
                  </a:txBody>
                  <a:tcPr/>
                </a:tc>
                <a:tc>
                  <a:txBody>
                    <a:bodyPr/>
                    <a:lstStyle/>
                    <a:p>
                      <a:r>
                        <a:rPr lang="en-US" sz="1200" dirty="0"/>
                        <a:t>Physical distance</a:t>
                      </a:r>
                      <a:endParaRPr lang="en-CA" sz="1200" dirty="0"/>
                    </a:p>
                  </a:txBody>
                  <a:tcPr/>
                </a:tc>
                <a:tc>
                  <a:txBody>
                    <a:bodyPr/>
                    <a:lstStyle/>
                    <a:p>
                      <a:r>
                        <a:rPr lang="en-US" sz="1200" dirty="0"/>
                        <a:t>Not required*</a:t>
                      </a:r>
                      <a:r>
                        <a:rPr lang="en-CA" sz="1200" dirty="0"/>
                        <a:t> </a:t>
                      </a:r>
                      <a:endParaRPr lang="en-US" sz="1200" dirty="0"/>
                    </a:p>
                  </a:txBody>
                  <a:tcPr/>
                </a:tc>
                <a:extLst>
                  <a:ext uri="{0D108BD9-81ED-4DB2-BD59-A6C34878D82A}">
                    <a16:rowId xmlns:a16="http://schemas.microsoft.com/office/drawing/2014/main" val="1273760550"/>
                  </a:ext>
                </a:extLst>
              </a:tr>
              <a:tr h="336021">
                <a:tc vMerge="1">
                  <a:txBody>
                    <a:bodyPr/>
                    <a:lstStyle/>
                    <a:p>
                      <a:endParaRPr lang="en-CA" dirty="0"/>
                    </a:p>
                  </a:txBody>
                  <a:tcPr/>
                </a:tc>
                <a:tc rowSpan="2">
                  <a:txBody>
                    <a:bodyPr/>
                    <a:lstStyle/>
                    <a:p>
                      <a:r>
                        <a:rPr lang="en-US" sz="1200" dirty="0"/>
                        <a:t>In common areas where class</a:t>
                      </a:r>
                    </a:p>
                    <a:p>
                      <a:r>
                        <a:rPr lang="en-US" sz="1200" dirty="0"/>
                        <a:t> grouping is not protected</a:t>
                      </a:r>
                      <a:endParaRPr lang="en-CA" sz="1200" dirty="0"/>
                    </a:p>
                  </a:txBody>
                  <a:tcPr/>
                </a:tc>
                <a:tc>
                  <a:txBody>
                    <a:bodyPr/>
                    <a:lstStyle/>
                    <a:p>
                      <a:r>
                        <a:rPr lang="en-US" sz="1200" dirty="0"/>
                        <a:t>Community masks</a:t>
                      </a:r>
                      <a:endParaRPr lang="en-CA" sz="1200" dirty="0"/>
                    </a:p>
                  </a:txBody>
                  <a:tcPr/>
                </a:tc>
                <a:tc>
                  <a:txBody>
                    <a:bodyPr/>
                    <a:lstStyle/>
                    <a:p>
                      <a:r>
                        <a:rPr lang="en-US" sz="1200" dirty="0"/>
                        <a:t>Encouraged</a:t>
                      </a:r>
                      <a:endParaRPr lang="en-CA" sz="1200" dirty="0"/>
                    </a:p>
                  </a:txBody>
                  <a:tcPr/>
                </a:tc>
                <a:extLst>
                  <a:ext uri="{0D108BD9-81ED-4DB2-BD59-A6C34878D82A}">
                    <a16:rowId xmlns:a16="http://schemas.microsoft.com/office/drawing/2014/main" val="519435299"/>
                  </a:ext>
                </a:extLst>
              </a:tr>
              <a:tr h="336021">
                <a:tc vMerge="1">
                  <a:txBody>
                    <a:bodyPr/>
                    <a:lstStyle/>
                    <a:p>
                      <a:endParaRPr lang="en-CA" dirty="0"/>
                    </a:p>
                  </a:txBody>
                  <a:tcPr/>
                </a:tc>
                <a:tc vMerge="1">
                  <a:txBody>
                    <a:bodyPr/>
                    <a:lstStyle/>
                    <a:p>
                      <a:endParaRPr lang="en-CA"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Physical distance</a:t>
                      </a:r>
                      <a:endParaRPr lang="en-CA" sz="1200" dirty="0"/>
                    </a:p>
                  </a:txBody>
                  <a:tcPr/>
                </a:tc>
                <a:tc>
                  <a:txBody>
                    <a:bodyPr/>
                    <a:lstStyle/>
                    <a:p>
                      <a:r>
                        <a:rPr lang="en-US" sz="1200" dirty="0"/>
                        <a:t>2 meters</a:t>
                      </a:r>
                      <a:endParaRPr lang="en-CA" sz="1200" dirty="0"/>
                    </a:p>
                  </a:txBody>
                  <a:tcPr/>
                </a:tc>
                <a:extLst>
                  <a:ext uri="{0D108BD9-81ED-4DB2-BD59-A6C34878D82A}">
                    <a16:rowId xmlns:a16="http://schemas.microsoft.com/office/drawing/2014/main" val="2650992417"/>
                  </a:ext>
                </a:extLst>
              </a:tr>
              <a:tr h="336021">
                <a:tc rowSpan="4">
                  <a:txBody>
                    <a:bodyPr/>
                    <a:lstStyle/>
                    <a:p>
                      <a:pPr algn="ctr"/>
                      <a:endParaRPr lang="en-US" sz="1200" dirty="0"/>
                    </a:p>
                    <a:p>
                      <a:pPr algn="ctr"/>
                      <a:endParaRPr lang="en-US" sz="1200" dirty="0"/>
                    </a:p>
                    <a:p>
                      <a:pPr algn="ctr"/>
                      <a:r>
                        <a:rPr lang="en-US" sz="1200" dirty="0"/>
                        <a:t>6-8</a:t>
                      </a:r>
                    </a:p>
                    <a:p>
                      <a:pPr algn="ctr"/>
                      <a:r>
                        <a:rPr lang="en-US" sz="1200" dirty="0"/>
                        <a:t>Same class size, stay in group</a:t>
                      </a:r>
                      <a:endParaRPr lang="en-CA" sz="1200" dirty="0"/>
                    </a:p>
                  </a:txBody>
                  <a:tcPr>
                    <a:solidFill>
                      <a:schemeClr val="accent1">
                        <a:lumMod val="40000"/>
                        <a:lumOff val="60000"/>
                      </a:schemeClr>
                    </a:solidFill>
                  </a:tcPr>
                </a:tc>
                <a:tc rowSpan="2">
                  <a:txBody>
                    <a:bodyPr/>
                    <a:lstStyle/>
                    <a:p>
                      <a:r>
                        <a:rPr lang="en-US" sz="1200" dirty="0"/>
                        <a:t>In class grouping</a:t>
                      </a:r>
                      <a:endParaRPr lang="en-CA"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Community masks</a:t>
                      </a:r>
                      <a:endParaRPr lang="en-CA" sz="1200" dirty="0"/>
                    </a:p>
                  </a:txBody>
                  <a:tcPr/>
                </a:tc>
                <a:tc>
                  <a:txBody>
                    <a:bodyPr/>
                    <a:lstStyle/>
                    <a:p>
                      <a:r>
                        <a:rPr lang="en-US" sz="1200" dirty="0"/>
                        <a:t>Not required</a:t>
                      </a:r>
                      <a:endParaRPr lang="en-CA" sz="1200" dirty="0"/>
                    </a:p>
                  </a:txBody>
                  <a:tcPr/>
                </a:tc>
                <a:extLst>
                  <a:ext uri="{0D108BD9-81ED-4DB2-BD59-A6C34878D82A}">
                    <a16:rowId xmlns:a16="http://schemas.microsoft.com/office/drawing/2014/main" val="3959169959"/>
                  </a:ext>
                </a:extLst>
              </a:tr>
              <a:tr h="336021">
                <a:tc vMerge="1">
                  <a:txBody>
                    <a:bodyPr/>
                    <a:lstStyle/>
                    <a:p>
                      <a:endParaRPr lang="en-CA" dirty="0"/>
                    </a:p>
                  </a:txBody>
                  <a:tcPr/>
                </a:tc>
                <a:tc vMerge="1">
                  <a:txBody>
                    <a:bodyPr/>
                    <a:lstStyle/>
                    <a:p>
                      <a:endParaRPr lang="en-CA"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Physical distance</a:t>
                      </a:r>
                      <a:endParaRPr lang="en-CA" sz="1200" dirty="0"/>
                    </a:p>
                  </a:txBody>
                  <a:tcPr/>
                </a:tc>
                <a:tc>
                  <a:txBody>
                    <a:bodyPr/>
                    <a:lstStyle/>
                    <a:p>
                      <a:r>
                        <a:rPr lang="en-US" sz="1200" dirty="0"/>
                        <a:t>Not required*</a:t>
                      </a:r>
                      <a:endParaRPr lang="en-CA" sz="1200" dirty="0"/>
                    </a:p>
                  </a:txBody>
                  <a:tcPr/>
                </a:tc>
                <a:extLst>
                  <a:ext uri="{0D108BD9-81ED-4DB2-BD59-A6C34878D82A}">
                    <a16:rowId xmlns:a16="http://schemas.microsoft.com/office/drawing/2014/main" val="3176282354"/>
                  </a:ext>
                </a:extLst>
              </a:tr>
              <a:tr h="336021">
                <a:tc vMerge="1">
                  <a:txBody>
                    <a:bodyPr/>
                    <a:lstStyle/>
                    <a:p>
                      <a:endParaRPr lang="en-CA" dirty="0"/>
                    </a:p>
                  </a:txBody>
                  <a:tcPr/>
                </a:tc>
                <a:tc rowSpan="2">
                  <a:txBody>
                    <a:bodyPr/>
                    <a:lstStyle/>
                    <a:p>
                      <a:r>
                        <a:rPr lang="en-US" sz="1200" dirty="0"/>
                        <a:t>In common areas</a:t>
                      </a:r>
                      <a:endParaRPr lang="en-CA"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Community masks</a:t>
                      </a:r>
                      <a:endParaRPr lang="en-CA" sz="1200" dirty="0"/>
                    </a:p>
                  </a:txBody>
                  <a:tcPr/>
                </a:tc>
                <a:tc>
                  <a:txBody>
                    <a:bodyPr/>
                    <a:lstStyle/>
                    <a:p>
                      <a:r>
                        <a:rPr lang="en-US" sz="1200" dirty="0"/>
                        <a:t>Required</a:t>
                      </a:r>
                      <a:endParaRPr lang="en-CA" sz="1200" dirty="0"/>
                    </a:p>
                  </a:txBody>
                  <a:tcPr/>
                </a:tc>
                <a:extLst>
                  <a:ext uri="{0D108BD9-81ED-4DB2-BD59-A6C34878D82A}">
                    <a16:rowId xmlns:a16="http://schemas.microsoft.com/office/drawing/2014/main" val="766546641"/>
                  </a:ext>
                </a:extLst>
              </a:tr>
              <a:tr h="336021">
                <a:tc vMerge="1">
                  <a:txBody>
                    <a:bodyPr/>
                    <a:lstStyle/>
                    <a:p>
                      <a:endParaRPr lang="en-CA" dirty="0"/>
                    </a:p>
                  </a:txBody>
                  <a:tcPr/>
                </a:tc>
                <a:tc vMerge="1">
                  <a:txBody>
                    <a:bodyPr/>
                    <a:lstStyle/>
                    <a:p>
                      <a:endParaRPr lang="en-CA"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Physical distance</a:t>
                      </a:r>
                      <a:endParaRPr lang="en-CA" sz="1200" dirty="0"/>
                    </a:p>
                  </a:txBody>
                  <a:tcPr/>
                </a:tc>
                <a:tc>
                  <a:txBody>
                    <a:bodyPr/>
                    <a:lstStyle/>
                    <a:p>
                      <a:r>
                        <a:rPr lang="en-US" sz="1200" dirty="0"/>
                        <a:t>2 meters</a:t>
                      </a:r>
                      <a:endParaRPr lang="en-CA" sz="1200" dirty="0"/>
                    </a:p>
                  </a:txBody>
                  <a:tcPr/>
                </a:tc>
                <a:extLst>
                  <a:ext uri="{0D108BD9-81ED-4DB2-BD59-A6C34878D82A}">
                    <a16:rowId xmlns:a16="http://schemas.microsoft.com/office/drawing/2014/main" val="3380275667"/>
                  </a:ext>
                </a:extLst>
              </a:tr>
              <a:tr h="336021">
                <a:tc rowSpan="4">
                  <a:txBody>
                    <a:bodyPr/>
                    <a:lstStyle/>
                    <a:p>
                      <a:pPr algn="ctr"/>
                      <a:endParaRPr lang="en-US" sz="1200" dirty="0"/>
                    </a:p>
                    <a:p>
                      <a:pPr algn="ctr"/>
                      <a:r>
                        <a:rPr lang="en-US" sz="1200" dirty="0"/>
                        <a:t>9-12</a:t>
                      </a:r>
                    </a:p>
                    <a:p>
                      <a:pPr algn="ctr"/>
                      <a:r>
                        <a:rPr lang="en-US" sz="1200" dirty="0"/>
                        <a:t>Smaller class size</a:t>
                      </a:r>
                      <a:endParaRPr lang="en-CA" sz="1200" dirty="0"/>
                    </a:p>
                  </a:txBody>
                  <a:tcPr>
                    <a:solidFill>
                      <a:schemeClr val="accent1">
                        <a:lumMod val="40000"/>
                        <a:lumOff val="60000"/>
                      </a:schemeClr>
                    </a:solidFill>
                  </a:tcPr>
                </a:tc>
                <a:tc rowSpan="2">
                  <a:txBody>
                    <a:bodyPr/>
                    <a:lstStyle/>
                    <a:p>
                      <a:r>
                        <a:rPr lang="en-US" sz="1200" dirty="0"/>
                        <a:t>In the classroom</a:t>
                      </a:r>
                      <a:endParaRPr lang="en-CA"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Community masks</a:t>
                      </a:r>
                      <a:endParaRPr lang="en-CA" sz="1200" dirty="0"/>
                    </a:p>
                  </a:txBody>
                  <a:tcPr/>
                </a:tc>
                <a:tc>
                  <a:txBody>
                    <a:bodyPr/>
                    <a:lstStyle/>
                    <a:p>
                      <a:r>
                        <a:rPr lang="en-US" sz="1200" dirty="0"/>
                        <a:t>If unable to space by 1m</a:t>
                      </a:r>
                      <a:endParaRPr lang="en-CA" sz="1200" dirty="0"/>
                    </a:p>
                  </a:txBody>
                  <a:tcPr/>
                </a:tc>
                <a:extLst>
                  <a:ext uri="{0D108BD9-81ED-4DB2-BD59-A6C34878D82A}">
                    <a16:rowId xmlns:a16="http://schemas.microsoft.com/office/drawing/2014/main" val="523973175"/>
                  </a:ext>
                </a:extLst>
              </a:tr>
              <a:tr h="336021">
                <a:tc vMerge="1">
                  <a:txBody>
                    <a:bodyPr/>
                    <a:lstStyle/>
                    <a:p>
                      <a:endParaRPr lang="en-CA" dirty="0"/>
                    </a:p>
                  </a:txBody>
                  <a:tcPr/>
                </a:tc>
                <a:tc vMerge="1">
                  <a:txBody>
                    <a:bodyPr/>
                    <a:lstStyle/>
                    <a:p>
                      <a:endParaRPr lang="en-CA"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Physical distance</a:t>
                      </a:r>
                      <a:endParaRPr lang="en-CA" sz="1200" dirty="0"/>
                    </a:p>
                  </a:txBody>
                  <a:tcPr/>
                </a:tc>
                <a:tc>
                  <a:txBody>
                    <a:bodyPr/>
                    <a:lstStyle/>
                    <a:p>
                      <a:r>
                        <a:rPr lang="en-US" sz="1200" dirty="0"/>
                        <a:t>1 meter</a:t>
                      </a:r>
                      <a:endParaRPr lang="en-CA" sz="1200" dirty="0"/>
                    </a:p>
                  </a:txBody>
                  <a:tcPr/>
                </a:tc>
                <a:extLst>
                  <a:ext uri="{0D108BD9-81ED-4DB2-BD59-A6C34878D82A}">
                    <a16:rowId xmlns:a16="http://schemas.microsoft.com/office/drawing/2014/main" val="43009347"/>
                  </a:ext>
                </a:extLst>
              </a:tr>
              <a:tr h="251460">
                <a:tc vMerge="1">
                  <a:txBody>
                    <a:bodyPr/>
                    <a:lstStyle/>
                    <a:p>
                      <a:endParaRPr lang="en-CA" dirty="0"/>
                    </a:p>
                  </a:txBody>
                  <a:tcPr/>
                </a:tc>
                <a:tc rowSpan="2">
                  <a:txBody>
                    <a:bodyPr/>
                    <a:lstStyle/>
                    <a:p>
                      <a:r>
                        <a:rPr lang="en-US" sz="1200" dirty="0"/>
                        <a:t>In common areas</a:t>
                      </a:r>
                    </a:p>
                    <a:p>
                      <a:endParaRPr lang="en-CA" sz="1200" dirty="0"/>
                    </a:p>
                  </a:txBody>
                  <a:tcPr/>
                </a:tc>
                <a:tc>
                  <a:txBody>
                    <a:bodyPr/>
                    <a:lstStyle/>
                    <a:p>
                      <a:r>
                        <a:rPr lang="en-US" sz="1200" dirty="0"/>
                        <a:t>Community masks</a:t>
                      </a:r>
                      <a:endParaRPr lang="en-CA" sz="1200" dirty="0"/>
                    </a:p>
                  </a:txBody>
                  <a:tcPr/>
                </a:tc>
                <a:tc>
                  <a:txBody>
                    <a:bodyPr/>
                    <a:lstStyle/>
                    <a:p>
                      <a:r>
                        <a:rPr lang="en-US" sz="1200" dirty="0"/>
                        <a:t>Required</a:t>
                      </a:r>
                      <a:endParaRPr lang="en-CA" sz="1200" dirty="0"/>
                    </a:p>
                  </a:txBody>
                  <a:tcPr/>
                </a:tc>
                <a:extLst>
                  <a:ext uri="{0D108BD9-81ED-4DB2-BD59-A6C34878D82A}">
                    <a16:rowId xmlns:a16="http://schemas.microsoft.com/office/drawing/2014/main" val="1777599001"/>
                  </a:ext>
                </a:extLst>
              </a:tr>
              <a:tr h="251460">
                <a:tc vMerge="1">
                  <a:txBody>
                    <a:bodyPr/>
                    <a:lstStyle/>
                    <a:p>
                      <a:endParaRPr lang="en-CA"/>
                    </a:p>
                  </a:txBody>
                  <a:tcPr/>
                </a:tc>
                <a:tc vMerge="1">
                  <a:txBody>
                    <a:bodyPr/>
                    <a:lstStyle/>
                    <a:p>
                      <a:endParaRPr lang="en-CA"/>
                    </a:p>
                  </a:txBody>
                  <a:tcPr/>
                </a:tc>
                <a:tc>
                  <a:txBody>
                    <a:bodyPr/>
                    <a:lstStyle/>
                    <a:p>
                      <a:r>
                        <a:rPr lang="en-US" sz="1200" dirty="0"/>
                        <a:t>Physical distance</a:t>
                      </a:r>
                      <a:endParaRPr lang="en-CA" sz="1200" dirty="0"/>
                    </a:p>
                  </a:txBody>
                  <a:tcPr/>
                </a:tc>
                <a:tc>
                  <a:txBody>
                    <a:bodyPr/>
                    <a:lstStyle/>
                    <a:p>
                      <a:r>
                        <a:rPr lang="en-US" sz="1200" dirty="0"/>
                        <a:t>Two meters</a:t>
                      </a:r>
                      <a:endParaRPr lang="en-CA" sz="1200" dirty="0"/>
                    </a:p>
                  </a:txBody>
                  <a:tcPr/>
                </a:tc>
                <a:extLst>
                  <a:ext uri="{0D108BD9-81ED-4DB2-BD59-A6C34878D82A}">
                    <a16:rowId xmlns:a16="http://schemas.microsoft.com/office/drawing/2014/main" val="833612237"/>
                  </a:ext>
                </a:extLst>
              </a:tr>
            </a:tbl>
          </a:graphicData>
        </a:graphic>
      </p:graphicFrame>
      <p:sp>
        <p:nvSpPr>
          <p:cNvPr id="8" name="TextBox 7">
            <a:extLst>
              <a:ext uri="{FF2B5EF4-FFF2-40B4-BE49-F238E27FC236}">
                <a16:creationId xmlns:a16="http://schemas.microsoft.com/office/drawing/2014/main" id="{30F17382-82F8-4A7E-AA6F-11B689BEE248}"/>
              </a:ext>
            </a:extLst>
          </p:cNvPr>
          <p:cNvSpPr txBox="1"/>
          <p:nvPr/>
        </p:nvSpPr>
        <p:spPr>
          <a:xfrm>
            <a:off x="622570" y="4393546"/>
            <a:ext cx="7626483" cy="276999"/>
          </a:xfrm>
          <a:prstGeom prst="rect">
            <a:avLst/>
          </a:prstGeom>
          <a:noFill/>
        </p:spPr>
        <p:txBody>
          <a:bodyPr wrap="square" rtlCol="0">
            <a:spAutoFit/>
          </a:bodyPr>
          <a:lstStyle/>
          <a:p>
            <a:r>
              <a:rPr lang="en-US" sz="1200" dirty="0">
                <a:latin typeface="+mn-lt"/>
              </a:rPr>
              <a:t>*Students will be taught age appropriate ways to distance and promote hygiene etiquette</a:t>
            </a:r>
            <a:endParaRPr lang="en-CA" sz="1200" dirty="0">
              <a:latin typeface="+mn-lt"/>
            </a:endParaRPr>
          </a:p>
        </p:txBody>
      </p:sp>
    </p:spTree>
    <p:extLst>
      <p:ext uri="{BB962C8B-B14F-4D97-AF65-F5344CB8AC3E}">
        <p14:creationId xmlns:p14="http://schemas.microsoft.com/office/powerpoint/2010/main" val="443239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3" name="Google Shape;703;p50"/>
          <p:cNvSpPr txBox="1">
            <a:spLocks noGrp="1"/>
          </p:cNvSpPr>
          <p:nvPr>
            <p:ph type="subTitle" idx="2"/>
          </p:nvPr>
        </p:nvSpPr>
        <p:spPr>
          <a:xfrm>
            <a:off x="462353" y="751806"/>
            <a:ext cx="8219292" cy="3615367"/>
          </a:xfrm>
          <a:prstGeom prst="rect">
            <a:avLst/>
          </a:prstGeom>
        </p:spPr>
        <p:txBody>
          <a:bodyPr spcFirstLastPara="1" wrap="square" lIns="91425" tIns="91425" rIns="91425" bIns="91425" anchor="t" anchorCtr="0">
            <a:noAutofit/>
          </a:bodyPr>
          <a:lstStyle/>
          <a:p>
            <a:pPr marL="0" indent="0" algn="l">
              <a:buClrTx/>
            </a:pPr>
            <a:endParaRPr lang="en-US" dirty="0">
              <a:solidFill>
                <a:schemeClr val="bg1"/>
              </a:solidFill>
              <a:latin typeface="Calibri" panose="020F0502020204030204" pitchFamily="34" charset="0"/>
              <a:cs typeface="Calibri" panose="020F0502020204030204" pitchFamily="34" charset="0"/>
            </a:endParaRPr>
          </a:p>
          <a:p>
            <a:pPr marL="285750" indent="-285750" algn="l">
              <a:buClrTx/>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Students </a:t>
            </a:r>
          </a:p>
          <a:p>
            <a:pPr marL="285750" indent="-285750" algn="l">
              <a:buClrTx/>
              <a:buFont typeface="Arial" panose="020B0604020202020204" pitchFamily="34" charset="0"/>
              <a:buChar char="•"/>
            </a:pPr>
            <a:endParaRPr lang="en-US" sz="2000" dirty="0">
              <a:solidFill>
                <a:schemeClr val="bg1"/>
              </a:solidFill>
              <a:latin typeface="Calibri" panose="020F0502020204030204" pitchFamily="34" charset="0"/>
              <a:cs typeface="Calibri" panose="020F0502020204030204" pitchFamily="34" charset="0"/>
            </a:endParaRPr>
          </a:p>
          <a:p>
            <a:pPr marL="285750" indent="-285750" algn="l">
              <a:buClrTx/>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School Personnel, including visiting teachers and other school personnel who travel between schools.</a:t>
            </a:r>
          </a:p>
          <a:p>
            <a:pPr marL="285750" indent="-285750" algn="l">
              <a:buClrTx/>
              <a:buFont typeface="Arial" panose="020B0604020202020204" pitchFamily="34" charset="0"/>
              <a:buChar char="•"/>
            </a:pPr>
            <a:endParaRPr lang="en-US" sz="2000" dirty="0">
              <a:solidFill>
                <a:schemeClr val="bg1"/>
              </a:solidFill>
              <a:latin typeface="Calibri" panose="020F0502020204030204" pitchFamily="34" charset="0"/>
              <a:cs typeface="Calibri" panose="020F0502020204030204" pitchFamily="34" charset="0"/>
            </a:endParaRPr>
          </a:p>
          <a:p>
            <a:pPr marL="285750" indent="-285750" algn="l">
              <a:buClrTx/>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Other essential services, as approved by the principal (i.e. Social Workers, Public Health Nurses, WorkSafe NB Officers, volunteers, etc.).   </a:t>
            </a:r>
          </a:p>
          <a:p>
            <a:pPr marL="0" indent="0" algn="l">
              <a:buClrTx/>
            </a:pPr>
            <a:endParaRPr lang="en-US" sz="2000" dirty="0">
              <a:solidFill>
                <a:schemeClr val="bg1"/>
              </a:solidFill>
              <a:latin typeface="Calibri" panose="020F0502020204030204" pitchFamily="34" charset="0"/>
              <a:cs typeface="Calibri" panose="020F0502020204030204" pitchFamily="34" charset="0"/>
            </a:endParaRPr>
          </a:p>
          <a:p>
            <a:pPr marL="285750" indent="-285750" algn="l">
              <a:buClrTx/>
              <a:buFont typeface="Arial" panose="020B0604020202020204" pitchFamily="34" charset="0"/>
              <a:buChar char="•"/>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Drop-in or unplanned visits by parents and guardians will be limited and not encouraged. Appointment is preferred.</a:t>
            </a:r>
            <a:endParaRPr lang="en-US" sz="2000" dirty="0">
              <a:solidFill>
                <a:schemeClr val="bg1"/>
              </a:solidFill>
              <a:latin typeface="Calibri" panose="020F0502020204030204" pitchFamily="34" charset="0"/>
              <a:cs typeface="Calibri" panose="020F0502020204030204" pitchFamily="34" charset="0"/>
            </a:endParaRPr>
          </a:p>
        </p:txBody>
      </p:sp>
      <p:sp>
        <p:nvSpPr>
          <p:cNvPr id="704" name="Google Shape;704;p50"/>
          <p:cNvSpPr txBox="1">
            <a:spLocks noGrp="1"/>
          </p:cNvSpPr>
          <p:nvPr>
            <p:ph type="title" idx="3"/>
          </p:nvPr>
        </p:nvSpPr>
        <p:spPr>
          <a:xfrm>
            <a:off x="119406" y="-125641"/>
            <a:ext cx="8905187" cy="877448"/>
          </a:xfrm>
          <a:prstGeom prst="rect">
            <a:avLst/>
          </a:prstGeom>
        </p:spPr>
        <p:txBody>
          <a:bodyPr spcFirstLastPara="1" wrap="square" lIns="91425" tIns="91425" rIns="91425" bIns="91425" anchor="b" anchorCtr="0">
            <a:noAutofit/>
          </a:bodyPr>
          <a:lstStyle/>
          <a:p>
            <a:pPr lvl="0"/>
            <a:r>
              <a:rPr lang="en-US" sz="3200" dirty="0">
                <a:solidFill>
                  <a:schemeClr val="bg1"/>
                </a:solidFill>
                <a:latin typeface="Calibri" panose="020F0502020204030204" pitchFamily="34" charset="0"/>
                <a:cs typeface="Calibri" panose="020F0502020204030204" pitchFamily="34" charset="0"/>
              </a:rPr>
              <a:t>Who is Allowed to Enter a School?</a:t>
            </a:r>
          </a:p>
        </p:txBody>
      </p:sp>
      <p:pic>
        <p:nvPicPr>
          <p:cNvPr id="4" name="Google Shape;719;p51">
            <a:extLst>
              <a:ext uri="{FF2B5EF4-FFF2-40B4-BE49-F238E27FC236}">
                <a16:creationId xmlns:a16="http://schemas.microsoft.com/office/drawing/2014/main" id="{4C1C68BA-A72F-41B8-A960-D3EA80954BE7}"/>
              </a:ext>
            </a:extLst>
          </p:cNvPr>
          <p:cNvPicPr preferRelativeResize="0"/>
          <p:nvPr/>
        </p:nvPicPr>
        <p:blipFill rotWithShape="1">
          <a:blip r:embed="rId3">
            <a:alphaModFix/>
          </a:blip>
          <a:srcRect b="52031"/>
          <a:stretch/>
        </p:blipFill>
        <p:spPr>
          <a:xfrm flipH="1">
            <a:off x="1535184" y="4508509"/>
            <a:ext cx="1699645" cy="63499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79AA3-9359-442E-AF74-9E5D02847CA5}"/>
              </a:ext>
            </a:extLst>
          </p:cNvPr>
          <p:cNvSpPr>
            <a:spLocks noGrp="1"/>
          </p:cNvSpPr>
          <p:nvPr>
            <p:ph type="title"/>
          </p:nvPr>
        </p:nvSpPr>
        <p:spPr/>
        <p:txBody>
          <a:bodyPr>
            <a:normAutofit/>
          </a:bodyPr>
          <a:lstStyle/>
          <a:p>
            <a:pPr algn="ctr"/>
            <a:r>
              <a:rPr lang="en-CA" sz="3200" dirty="0">
                <a:latin typeface="+mn-lt"/>
              </a:rPr>
              <a:t>School Operational Plan</a:t>
            </a:r>
            <a:endParaRPr lang="en-US" sz="3200" dirty="0">
              <a:latin typeface="+mn-lt"/>
            </a:endParaRPr>
          </a:p>
        </p:txBody>
      </p:sp>
      <p:sp>
        <p:nvSpPr>
          <p:cNvPr id="3" name="Content Placeholder 2">
            <a:extLst>
              <a:ext uri="{FF2B5EF4-FFF2-40B4-BE49-F238E27FC236}">
                <a16:creationId xmlns:a16="http://schemas.microsoft.com/office/drawing/2014/main" id="{855351CD-8AEB-4B43-B9AB-762B2179B81F}"/>
              </a:ext>
            </a:extLst>
          </p:cNvPr>
          <p:cNvSpPr>
            <a:spLocks noGrp="1"/>
          </p:cNvSpPr>
          <p:nvPr>
            <p:ph sz="half" idx="1"/>
          </p:nvPr>
        </p:nvSpPr>
        <p:spPr/>
        <p:txBody>
          <a:bodyPr/>
          <a:lstStyle/>
          <a:p>
            <a:pPr marL="0" indent="0">
              <a:buNone/>
            </a:pPr>
            <a:endParaRPr lang="en-CA" dirty="0"/>
          </a:p>
          <a:p>
            <a:pPr marL="0" indent="0">
              <a:buNone/>
            </a:pPr>
            <a:endParaRPr lang="en-CA" dirty="0"/>
          </a:p>
          <a:p>
            <a:pPr marL="0" indent="0">
              <a:buNone/>
            </a:pPr>
            <a:r>
              <a:rPr lang="en-CA" sz="2000" dirty="0">
                <a:latin typeface="Calibri" panose="020F0502020204030204" pitchFamily="34" charset="0"/>
                <a:cs typeface="Calibri" panose="020F0502020204030204" pitchFamily="34" charset="0"/>
              </a:rPr>
              <a:t>Your school’s operational plan can be accessed on your child’s school website starting September 3, 2020.</a:t>
            </a:r>
          </a:p>
          <a:p>
            <a:pPr marL="0" indent="0">
              <a:buNone/>
            </a:pPr>
            <a:r>
              <a:rPr lang="en-CA" sz="2000" dirty="0">
                <a:latin typeface="Calibri" panose="020F0502020204030204" pitchFamily="34" charset="0"/>
                <a:cs typeface="Calibri" panose="020F0502020204030204" pitchFamily="34" charset="0"/>
              </a:rPr>
              <a:t> If you have any questions about the plan, contact the school principal.  </a:t>
            </a:r>
            <a:endParaRPr lang="en-US" sz="2000" dirty="0">
              <a:latin typeface="Calibri" panose="020F0502020204030204" pitchFamily="34" charset="0"/>
              <a:cs typeface="Calibri" panose="020F0502020204030204" pitchFamily="34" charset="0"/>
            </a:endParaRPr>
          </a:p>
        </p:txBody>
      </p:sp>
      <p:pic>
        <p:nvPicPr>
          <p:cNvPr id="6" name="Content Placeholder 5">
            <a:extLst>
              <a:ext uri="{FF2B5EF4-FFF2-40B4-BE49-F238E27FC236}">
                <a16:creationId xmlns:a16="http://schemas.microsoft.com/office/drawing/2014/main" id="{39FDC68B-2EE6-4DCD-B043-F62448CC54AF}"/>
              </a:ext>
            </a:extLst>
          </p:cNvPr>
          <p:cNvPicPr>
            <a:picLocks noGrp="1" noChangeAspect="1"/>
          </p:cNvPicPr>
          <p:nvPr>
            <p:ph sz="half" idx="2"/>
          </p:nvPr>
        </p:nvPicPr>
        <p:blipFill>
          <a:blip r:embed="rId3"/>
          <a:stretch>
            <a:fillRect/>
          </a:stretch>
        </p:blipFill>
        <p:spPr>
          <a:xfrm>
            <a:off x="4629150" y="1517137"/>
            <a:ext cx="3886200" cy="2968063"/>
          </a:xfrm>
          <a:prstGeom prst="rect">
            <a:avLst/>
          </a:prstGeom>
        </p:spPr>
      </p:pic>
      <p:pic>
        <p:nvPicPr>
          <p:cNvPr id="4" name="Picture 3">
            <a:extLst>
              <a:ext uri="{FF2B5EF4-FFF2-40B4-BE49-F238E27FC236}">
                <a16:creationId xmlns:a16="http://schemas.microsoft.com/office/drawing/2014/main" id="{6F1C76C8-58E2-439A-A5CD-DDD840050E81}"/>
              </a:ext>
            </a:extLst>
          </p:cNvPr>
          <p:cNvPicPr>
            <a:picLocks noChangeAspect="1"/>
          </p:cNvPicPr>
          <p:nvPr/>
        </p:nvPicPr>
        <p:blipFill>
          <a:blip r:embed="rId4"/>
          <a:stretch>
            <a:fillRect/>
          </a:stretch>
        </p:blipFill>
        <p:spPr>
          <a:xfrm>
            <a:off x="7616141" y="4574358"/>
            <a:ext cx="1415152" cy="548842"/>
          </a:xfrm>
          <a:prstGeom prst="rect">
            <a:avLst/>
          </a:prstGeom>
        </p:spPr>
      </p:pic>
    </p:spTree>
    <p:extLst>
      <p:ext uri="{BB962C8B-B14F-4D97-AF65-F5344CB8AC3E}">
        <p14:creationId xmlns:p14="http://schemas.microsoft.com/office/powerpoint/2010/main" val="4029979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1" name="Google Shape;201;p32"/>
          <p:cNvSpPr txBox="1">
            <a:spLocks noGrp="1"/>
          </p:cNvSpPr>
          <p:nvPr>
            <p:ph type="ctrTitle"/>
          </p:nvPr>
        </p:nvSpPr>
        <p:spPr>
          <a:xfrm>
            <a:off x="1066911" y="477094"/>
            <a:ext cx="7461803" cy="559200"/>
          </a:xfrm>
          <a:prstGeom prst="rect">
            <a:avLst/>
          </a:prstGeom>
        </p:spPr>
        <p:txBody>
          <a:bodyPr spcFirstLastPara="1" wrap="square" lIns="91425" tIns="91425" rIns="91425" bIns="91425" anchor="t" anchorCtr="0">
            <a:noAutofit/>
          </a:bodyPr>
          <a:lstStyle/>
          <a:p>
            <a:pPr lvl="0"/>
            <a:r>
              <a:rPr lang="en-US" sz="3200" dirty="0">
                <a:solidFill>
                  <a:schemeClr val="bg1"/>
                </a:solidFill>
                <a:latin typeface="Calibri" panose="020F0502020204030204" pitchFamily="34" charset="0"/>
                <a:cs typeface="Calibri" panose="020F0502020204030204" pitchFamily="34" charset="0"/>
              </a:rPr>
              <a:t>Vulnerable Students</a:t>
            </a:r>
            <a:endParaRPr sz="3200" dirty="0">
              <a:solidFill>
                <a:schemeClr val="bg1"/>
              </a:solidFill>
              <a:latin typeface="Calibri" panose="020F0502020204030204" pitchFamily="34" charset="0"/>
              <a:cs typeface="Calibri" panose="020F0502020204030204" pitchFamily="34" charset="0"/>
            </a:endParaRPr>
          </a:p>
        </p:txBody>
      </p:sp>
      <p:sp>
        <p:nvSpPr>
          <p:cNvPr id="4" name="Subtitle 4">
            <a:extLst>
              <a:ext uri="{FF2B5EF4-FFF2-40B4-BE49-F238E27FC236}">
                <a16:creationId xmlns:a16="http://schemas.microsoft.com/office/drawing/2014/main" id="{EE092889-3CBE-4D41-9DB5-00F3E9DF0612}"/>
              </a:ext>
            </a:extLst>
          </p:cNvPr>
          <p:cNvSpPr txBox="1">
            <a:spLocks/>
          </p:cNvSpPr>
          <p:nvPr/>
        </p:nvSpPr>
        <p:spPr>
          <a:xfrm flipH="1">
            <a:off x="615285" y="1214260"/>
            <a:ext cx="8077301" cy="32882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l" rtl="0">
              <a:lnSpc>
                <a:spcPct val="100000"/>
              </a:lnSpc>
              <a:spcBef>
                <a:spcPts val="0"/>
              </a:spcBef>
              <a:spcAft>
                <a:spcPts val="0"/>
              </a:spcAft>
              <a:buClr>
                <a:schemeClr val="accent2"/>
              </a:buClr>
              <a:buSzPts val="1100"/>
              <a:buFont typeface="Anaheim"/>
              <a:buAutoNum type="arabicPeriod"/>
              <a:defRPr sz="1200" b="0" i="0" u="none" strike="noStrike" cap="none">
                <a:solidFill>
                  <a:schemeClr val="accent2"/>
                </a:solidFill>
                <a:latin typeface="Anaheim"/>
                <a:ea typeface="Anaheim"/>
                <a:cs typeface="Anaheim"/>
                <a:sym typeface="Anaheim"/>
              </a:defRPr>
            </a:lvl1pPr>
            <a:lvl2pPr marL="914400" marR="0" lvl="1" indent="-298450" algn="l" rtl="0">
              <a:lnSpc>
                <a:spcPct val="100000"/>
              </a:lnSpc>
              <a:spcBef>
                <a:spcPts val="1600"/>
              </a:spcBef>
              <a:spcAft>
                <a:spcPts val="0"/>
              </a:spcAft>
              <a:buClr>
                <a:schemeClr val="accent2"/>
              </a:buClr>
              <a:buSzPts val="1100"/>
              <a:buFont typeface="Muli Regular"/>
              <a:buAutoNum type="alphaLcPeriod"/>
              <a:defRPr sz="1400" b="0" i="0" u="none" strike="noStrike" cap="none">
                <a:solidFill>
                  <a:schemeClr val="accent2"/>
                </a:solidFill>
                <a:latin typeface="Anaheim"/>
                <a:ea typeface="Anaheim"/>
                <a:cs typeface="Anaheim"/>
                <a:sym typeface="Anaheim"/>
              </a:defRPr>
            </a:lvl2pPr>
            <a:lvl3pPr marL="1371600" marR="0" lvl="2" indent="-298450" algn="l" rtl="0">
              <a:lnSpc>
                <a:spcPct val="100000"/>
              </a:lnSpc>
              <a:spcBef>
                <a:spcPts val="1600"/>
              </a:spcBef>
              <a:spcAft>
                <a:spcPts val="0"/>
              </a:spcAft>
              <a:buClr>
                <a:schemeClr val="accent2"/>
              </a:buClr>
              <a:buSzPts val="1100"/>
              <a:buFont typeface="Muli Regular"/>
              <a:buAutoNum type="romanLcPeriod"/>
              <a:defRPr sz="1400" b="0" i="0" u="none" strike="noStrike" cap="none">
                <a:solidFill>
                  <a:schemeClr val="accent2"/>
                </a:solidFill>
                <a:latin typeface="Anaheim"/>
                <a:ea typeface="Anaheim"/>
                <a:cs typeface="Anaheim"/>
                <a:sym typeface="Anaheim"/>
              </a:defRPr>
            </a:lvl3pPr>
            <a:lvl4pPr marL="1828800" marR="0" lvl="3" indent="-298450" algn="l" rtl="0">
              <a:lnSpc>
                <a:spcPct val="100000"/>
              </a:lnSpc>
              <a:spcBef>
                <a:spcPts val="1600"/>
              </a:spcBef>
              <a:spcAft>
                <a:spcPts val="0"/>
              </a:spcAft>
              <a:buClr>
                <a:schemeClr val="accent2"/>
              </a:buClr>
              <a:buSzPts val="1100"/>
              <a:buFont typeface="Muli Regular"/>
              <a:buAutoNum type="arabicPeriod"/>
              <a:defRPr sz="1400" b="0" i="0" u="none" strike="noStrike" cap="none">
                <a:solidFill>
                  <a:schemeClr val="accent2"/>
                </a:solidFill>
                <a:latin typeface="Anaheim"/>
                <a:ea typeface="Anaheim"/>
                <a:cs typeface="Anaheim"/>
                <a:sym typeface="Anaheim"/>
              </a:defRPr>
            </a:lvl4pPr>
            <a:lvl5pPr marL="2286000" marR="0" lvl="4" indent="-298450" algn="l" rtl="0">
              <a:lnSpc>
                <a:spcPct val="100000"/>
              </a:lnSpc>
              <a:spcBef>
                <a:spcPts val="1600"/>
              </a:spcBef>
              <a:spcAft>
                <a:spcPts val="0"/>
              </a:spcAft>
              <a:buClr>
                <a:schemeClr val="accent2"/>
              </a:buClr>
              <a:buSzPts val="1100"/>
              <a:buFont typeface="Muli Regular"/>
              <a:buAutoNum type="alphaLcPeriod"/>
              <a:defRPr sz="1400" b="0" i="0" u="none" strike="noStrike" cap="none">
                <a:solidFill>
                  <a:schemeClr val="accent2"/>
                </a:solidFill>
                <a:latin typeface="Anaheim"/>
                <a:ea typeface="Anaheim"/>
                <a:cs typeface="Anaheim"/>
                <a:sym typeface="Anaheim"/>
              </a:defRPr>
            </a:lvl5pPr>
            <a:lvl6pPr marL="2743200" marR="0" lvl="5" indent="-298450" algn="l" rtl="0">
              <a:lnSpc>
                <a:spcPct val="100000"/>
              </a:lnSpc>
              <a:spcBef>
                <a:spcPts val="1600"/>
              </a:spcBef>
              <a:spcAft>
                <a:spcPts val="0"/>
              </a:spcAft>
              <a:buClr>
                <a:schemeClr val="accent2"/>
              </a:buClr>
              <a:buSzPts val="1100"/>
              <a:buFont typeface="Muli Regular"/>
              <a:buAutoNum type="romanLcPeriod"/>
              <a:defRPr sz="1400" b="0" i="0" u="none" strike="noStrike" cap="none">
                <a:solidFill>
                  <a:schemeClr val="accent2"/>
                </a:solidFill>
                <a:latin typeface="Anaheim"/>
                <a:ea typeface="Anaheim"/>
                <a:cs typeface="Anaheim"/>
                <a:sym typeface="Anaheim"/>
              </a:defRPr>
            </a:lvl6pPr>
            <a:lvl7pPr marL="3200400" marR="0" lvl="6" indent="-298450" algn="l" rtl="0">
              <a:lnSpc>
                <a:spcPct val="100000"/>
              </a:lnSpc>
              <a:spcBef>
                <a:spcPts val="1600"/>
              </a:spcBef>
              <a:spcAft>
                <a:spcPts val="0"/>
              </a:spcAft>
              <a:buClr>
                <a:schemeClr val="accent2"/>
              </a:buClr>
              <a:buSzPts val="1100"/>
              <a:buFont typeface="Muli Regular"/>
              <a:buAutoNum type="arabicPeriod"/>
              <a:defRPr sz="1400" b="0" i="0" u="none" strike="noStrike" cap="none">
                <a:solidFill>
                  <a:schemeClr val="accent2"/>
                </a:solidFill>
                <a:latin typeface="Anaheim"/>
                <a:ea typeface="Anaheim"/>
                <a:cs typeface="Anaheim"/>
                <a:sym typeface="Anaheim"/>
              </a:defRPr>
            </a:lvl7pPr>
            <a:lvl8pPr marL="3657600" marR="0" lvl="7" indent="-298450" algn="l" rtl="0">
              <a:lnSpc>
                <a:spcPct val="100000"/>
              </a:lnSpc>
              <a:spcBef>
                <a:spcPts val="1600"/>
              </a:spcBef>
              <a:spcAft>
                <a:spcPts val="0"/>
              </a:spcAft>
              <a:buClr>
                <a:schemeClr val="accent2"/>
              </a:buClr>
              <a:buSzPts val="1100"/>
              <a:buFont typeface="Muli Regular"/>
              <a:buAutoNum type="alphaLcPeriod"/>
              <a:defRPr sz="1400" b="0" i="0" u="none" strike="noStrike" cap="none">
                <a:solidFill>
                  <a:schemeClr val="accent2"/>
                </a:solidFill>
                <a:latin typeface="Anaheim"/>
                <a:ea typeface="Anaheim"/>
                <a:cs typeface="Anaheim"/>
                <a:sym typeface="Anaheim"/>
              </a:defRPr>
            </a:lvl8pPr>
            <a:lvl9pPr marL="4114800" marR="0" lvl="8" indent="-298450" algn="l" rtl="0">
              <a:lnSpc>
                <a:spcPct val="100000"/>
              </a:lnSpc>
              <a:spcBef>
                <a:spcPts val="1600"/>
              </a:spcBef>
              <a:spcAft>
                <a:spcPts val="1600"/>
              </a:spcAft>
              <a:buClr>
                <a:schemeClr val="accent2"/>
              </a:buClr>
              <a:buSzPts val="1100"/>
              <a:buFont typeface="Muli Regular"/>
              <a:buAutoNum type="romanLcPeriod"/>
              <a:defRPr sz="1400" b="0" i="0" u="none" strike="noStrike" cap="none">
                <a:solidFill>
                  <a:schemeClr val="accent2"/>
                </a:solidFill>
                <a:latin typeface="Anaheim"/>
                <a:ea typeface="Anaheim"/>
                <a:cs typeface="Anaheim"/>
                <a:sym typeface="Anaheim"/>
              </a:defRPr>
            </a:lvl9pPr>
          </a:lstStyle>
          <a:p>
            <a:pPr marL="139700" indent="0">
              <a:buNone/>
            </a:pPr>
            <a:r>
              <a:rPr lang="en-US" sz="2000" dirty="0">
                <a:solidFill>
                  <a:schemeClr val="bg1"/>
                </a:solidFill>
                <a:latin typeface="Calibri" panose="020F0502020204030204" pitchFamily="34" charset="0"/>
                <a:cs typeface="Calibri" panose="020F0502020204030204" pitchFamily="34" charset="0"/>
              </a:rPr>
              <a:t>Families should discuss with their health-care provider to determine if their child should physically attend school.  </a:t>
            </a:r>
          </a:p>
          <a:p>
            <a:pPr marL="139700" indent="0">
              <a:buNone/>
            </a:pPr>
            <a:endParaRPr lang="en-US" sz="2000" dirty="0">
              <a:solidFill>
                <a:schemeClr val="bg1"/>
              </a:solidFill>
              <a:latin typeface="Calibri" panose="020F0502020204030204" pitchFamily="34" charset="0"/>
              <a:cs typeface="Calibri" panose="020F0502020204030204" pitchFamily="34" charset="0"/>
            </a:endParaRPr>
          </a:p>
          <a:p>
            <a:pPr marL="139700" indent="0">
              <a:buNone/>
            </a:pPr>
            <a:r>
              <a:rPr lang="en-US" sz="2000" dirty="0">
                <a:solidFill>
                  <a:schemeClr val="bg1"/>
                </a:solidFill>
                <a:latin typeface="Calibri" panose="020F0502020204030204" pitchFamily="34" charset="0"/>
                <a:cs typeface="Calibri" panose="020F0502020204030204" pitchFamily="34" charset="0"/>
              </a:rPr>
              <a:t>For students advised by their healthcare provider to stay home from school, the school,  ASD-S and the Educational Support Services Teams consider the individual student’s needs when planning the student’s school year. </a:t>
            </a:r>
          </a:p>
          <a:p>
            <a:pPr marL="139700" indent="0">
              <a:buNone/>
            </a:pPr>
            <a:endParaRPr lang="en-US" sz="2000" dirty="0">
              <a:solidFill>
                <a:schemeClr val="bg1"/>
              </a:solidFill>
              <a:latin typeface="Calibri" panose="020F0502020204030204" pitchFamily="34" charset="0"/>
              <a:cs typeface="Calibri" panose="020F0502020204030204" pitchFamily="34" charset="0"/>
            </a:endParaRPr>
          </a:p>
          <a:p>
            <a:pPr marL="139700" indent="0">
              <a:buNone/>
            </a:pPr>
            <a:r>
              <a:rPr lang="en-US" sz="2000" dirty="0">
                <a:solidFill>
                  <a:schemeClr val="bg1"/>
                </a:solidFill>
              </a:rPr>
              <a:t>Note: include a student’s needs such as: physical health, mental health or any other circumstance that requires them to learn at home. </a:t>
            </a:r>
          </a:p>
          <a:p>
            <a:pPr marL="139700" indent="0">
              <a:buNone/>
            </a:pPr>
            <a:endParaRPr lang="en-US" sz="2000" dirty="0">
              <a:solidFill>
                <a:schemeClr val="bg1"/>
              </a:solidFill>
              <a:latin typeface="Calibri" panose="020F0502020204030204" pitchFamily="34" charset="0"/>
              <a:cs typeface="Calibri" panose="020F0502020204030204" pitchFamily="34" charset="0"/>
            </a:endParaRPr>
          </a:p>
          <a:p>
            <a:pPr marL="139700" indent="0">
              <a:buClrTx/>
              <a:buNone/>
            </a:pPr>
            <a:endParaRPr lang="en-US" sz="2000" dirty="0">
              <a:solidFill>
                <a:schemeClr val="bg1"/>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072A8DD-A34E-48E7-842F-78282B28F518}"/>
              </a:ext>
            </a:extLst>
          </p:cNvPr>
          <p:cNvPicPr>
            <a:picLocks noChangeAspect="1"/>
          </p:cNvPicPr>
          <p:nvPr/>
        </p:nvPicPr>
        <p:blipFill>
          <a:blip r:embed="rId3"/>
          <a:stretch>
            <a:fillRect/>
          </a:stretch>
        </p:blipFill>
        <p:spPr>
          <a:xfrm>
            <a:off x="7378566" y="4393783"/>
            <a:ext cx="1603387" cy="621846"/>
          </a:xfrm>
          <a:prstGeom prst="rect">
            <a:avLst/>
          </a:prstGeom>
        </p:spPr>
      </p:pic>
    </p:spTree>
    <p:extLst>
      <p:ext uri="{BB962C8B-B14F-4D97-AF65-F5344CB8AC3E}">
        <p14:creationId xmlns:p14="http://schemas.microsoft.com/office/powerpoint/2010/main" val="3109740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810BA5-4322-4878-97A1-85FC0B4FCD46}"/>
              </a:ext>
            </a:extLst>
          </p:cNvPr>
          <p:cNvSpPr>
            <a:spLocks noGrp="1"/>
          </p:cNvSpPr>
          <p:nvPr>
            <p:ph type="title"/>
          </p:nvPr>
        </p:nvSpPr>
        <p:spPr/>
        <p:txBody>
          <a:bodyPr>
            <a:normAutofit/>
          </a:bodyPr>
          <a:lstStyle/>
          <a:p>
            <a:r>
              <a:rPr lang="en-CA" sz="3200" dirty="0">
                <a:latin typeface="+mn-lt"/>
              </a:rPr>
              <a:t>If Your Child Feels Sick at School…</a:t>
            </a:r>
            <a:endParaRPr lang="en-US" sz="3200" dirty="0">
              <a:latin typeface="+mn-lt"/>
            </a:endParaRPr>
          </a:p>
        </p:txBody>
      </p:sp>
      <p:sp>
        <p:nvSpPr>
          <p:cNvPr id="5" name="Content Placeholder 4">
            <a:extLst>
              <a:ext uri="{FF2B5EF4-FFF2-40B4-BE49-F238E27FC236}">
                <a16:creationId xmlns:a16="http://schemas.microsoft.com/office/drawing/2014/main" id="{D7EF1FBB-B3FE-4A0E-9101-56C00B6E8934}"/>
              </a:ext>
            </a:extLst>
          </p:cNvPr>
          <p:cNvSpPr>
            <a:spLocks noGrp="1"/>
          </p:cNvSpPr>
          <p:nvPr>
            <p:ph idx="1"/>
          </p:nvPr>
        </p:nvSpPr>
        <p:spPr/>
        <p:txBody>
          <a:bodyPr/>
          <a:lstStyle/>
          <a:p>
            <a:r>
              <a:rPr lang="en-CA" sz="2000" dirty="0"/>
              <a:t>They should tell their teacher or another adult.</a:t>
            </a:r>
          </a:p>
          <a:p>
            <a:r>
              <a:rPr lang="en-CA" sz="2000" dirty="0"/>
              <a:t>School staff will call the child’s parent or emergency contact .</a:t>
            </a:r>
          </a:p>
          <a:p>
            <a:r>
              <a:rPr lang="en-CA" sz="2000" dirty="0"/>
              <a:t>Your school will have a designated area away from others where they will wear their mask  while waiting to be picked up.</a:t>
            </a:r>
          </a:p>
          <a:p>
            <a:r>
              <a:rPr lang="en-CA" sz="2000" dirty="0"/>
              <a:t>Please arrange to pick up your child  within 1 hour of receiving a call. </a:t>
            </a:r>
          </a:p>
          <a:p>
            <a:r>
              <a:rPr lang="en-CA" sz="2000" dirty="0"/>
              <a:t>It is important to have a backup plan for unexpected times that your child needs to be picked ups at school</a:t>
            </a:r>
          </a:p>
          <a:p>
            <a:endParaRPr lang="en-CA" sz="2000" dirty="0"/>
          </a:p>
          <a:p>
            <a:pPr marL="342900" lvl="1" indent="0">
              <a:buNone/>
            </a:pPr>
            <a:endParaRPr lang="en-CA" dirty="0"/>
          </a:p>
          <a:p>
            <a:pPr marL="342900" lvl="1" indent="0">
              <a:buNone/>
            </a:pPr>
            <a:endParaRPr lang="en-CA" dirty="0"/>
          </a:p>
        </p:txBody>
      </p:sp>
      <p:pic>
        <p:nvPicPr>
          <p:cNvPr id="3" name="Picture 2">
            <a:extLst>
              <a:ext uri="{FF2B5EF4-FFF2-40B4-BE49-F238E27FC236}">
                <a16:creationId xmlns:a16="http://schemas.microsoft.com/office/drawing/2014/main" id="{26AF8C34-C9D3-4EBC-B824-D180F28236C1}"/>
              </a:ext>
            </a:extLst>
          </p:cNvPr>
          <p:cNvPicPr>
            <a:picLocks noChangeAspect="1"/>
          </p:cNvPicPr>
          <p:nvPr/>
        </p:nvPicPr>
        <p:blipFill>
          <a:blip r:embed="rId3"/>
          <a:stretch>
            <a:fillRect/>
          </a:stretch>
        </p:blipFill>
        <p:spPr>
          <a:xfrm>
            <a:off x="6989781" y="322105"/>
            <a:ext cx="1525569" cy="1252051"/>
          </a:xfrm>
          <a:prstGeom prst="rect">
            <a:avLst/>
          </a:prstGeom>
        </p:spPr>
      </p:pic>
      <p:pic>
        <p:nvPicPr>
          <p:cNvPr id="6" name="Picture 5">
            <a:extLst>
              <a:ext uri="{FF2B5EF4-FFF2-40B4-BE49-F238E27FC236}">
                <a16:creationId xmlns:a16="http://schemas.microsoft.com/office/drawing/2014/main" id="{C4203023-992F-4191-81D9-33AB8BD4E472}"/>
              </a:ext>
            </a:extLst>
          </p:cNvPr>
          <p:cNvPicPr>
            <a:picLocks noChangeAspect="1"/>
          </p:cNvPicPr>
          <p:nvPr/>
        </p:nvPicPr>
        <p:blipFill>
          <a:blip r:embed="rId4"/>
          <a:stretch>
            <a:fillRect/>
          </a:stretch>
        </p:blipFill>
        <p:spPr>
          <a:xfrm>
            <a:off x="7107052" y="4320970"/>
            <a:ext cx="1408298" cy="548687"/>
          </a:xfrm>
          <a:prstGeom prst="rect">
            <a:avLst/>
          </a:prstGeom>
        </p:spPr>
      </p:pic>
    </p:spTree>
    <p:extLst>
      <p:ext uri="{BB962C8B-B14F-4D97-AF65-F5344CB8AC3E}">
        <p14:creationId xmlns:p14="http://schemas.microsoft.com/office/powerpoint/2010/main" val="2557485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08EEF-A49F-4691-9B99-1C6B211D9C3A}"/>
              </a:ext>
            </a:extLst>
          </p:cNvPr>
          <p:cNvSpPr>
            <a:spLocks noGrp="1"/>
          </p:cNvSpPr>
          <p:nvPr>
            <p:ph type="title"/>
          </p:nvPr>
        </p:nvSpPr>
        <p:spPr/>
        <p:txBody>
          <a:bodyPr>
            <a:normAutofit/>
          </a:bodyPr>
          <a:lstStyle/>
          <a:p>
            <a:r>
              <a:rPr lang="en-US" sz="2800" dirty="0">
                <a:latin typeface="+mn-lt"/>
              </a:rPr>
              <a:t>If someone who lives in your house gets tested </a:t>
            </a:r>
            <a:r>
              <a:rPr lang="en-US" sz="2800">
                <a:latin typeface="+mn-lt"/>
              </a:rPr>
              <a:t>for COVID-19</a:t>
            </a:r>
            <a:r>
              <a:rPr lang="en-US" sz="2800" dirty="0">
                <a:latin typeface="+mn-lt"/>
              </a:rPr>
              <a:t>…</a:t>
            </a:r>
            <a:endParaRPr lang="en-CA" sz="2800" dirty="0">
              <a:latin typeface="+mn-lt"/>
            </a:endParaRPr>
          </a:p>
        </p:txBody>
      </p:sp>
      <p:sp>
        <p:nvSpPr>
          <p:cNvPr id="3" name="Content Placeholder 2">
            <a:extLst>
              <a:ext uri="{FF2B5EF4-FFF2-40B4-BE49-F238E27FC236}">
                <a16:creationId xmlns:a16="http://schemas.microsoft.com/office/drawing/2014/main" id="{FA87CF7C-FFEC-4E22-8CBF-14168BC83B29}"/>
              </a:ext>
            </a:extLst>
          </p:cNvPr>
          <p:cNvSpPr>
            <a:spLocks noGrp="1"/>
          </p:cNvSpPr>
          <p:nvPr>
            <p:ph idx="1"/>
          </p:nvPr>
        </p:nvSpPr>
        <p:spPr>
          <a:xfrm>
            <a:off x="300659" y="1369219"/>
            <a:ext cx="8426652" cy="3639050"/>
          </a:xfrm>
        </p:spPr>
        <p:txBody>
          <a:bodyPr>
            <a:normAutofit fontScale="77500" lnSpcReduction="20000"/>
          </a:bodyPr>
          <a:lstStyle/>
          <a:p>
            <a:pPr marL="0" indent="0">
              <a:buNone/>
            </a:pPr>
            <a:r>
              <a:rPr lang="en-CA" sz="2900" b="1" dirty="0">
                <a:latin typeface="Calibri" panose="020F0502020204030204" pitchFamily="34" charset="0"/>
              </a:rPr>
              <a:t>Everyone in the home should stay home and self-isolate until the test results are known.</a:t>
            </a:r>
          </a:p>
          <a:p>
            <a:r>
              <a:rPr lang="en-CA" dirty="0">
                <a:latin typeface="Calibri" panose="020F0502020204030204" pitchFamily="34" charset="0"/>
              </a:rPr>
              <a:t>If over 16 years of age and has an NB Medicare number, they will be given directions on how to access their results online</a:t>
            </a:r>
            <a:endParaRPr lang="en-US" dirty="0">
              <a:latin typeface="Calibri" panose="020F0502020204030204" pitchFamily="34" charset="0"/>
            </a:endParaRPr>
          </a:p>
          <a:p>
            <a:r>
              <a:rPr lang="en-US" dirty="0">
                <a:latin typeface="Calibri" panose="020F0502020204030204" pitchFamily="34" charset="0"/>
              </a:rPr>
              <a:t>Public health will call anyone less than 16 years old or over 16 years old who does not have a NB Medicare number with the test results</a:t>
            </a:r>
          </a:p>
          <a:p>
            <a:pPr marL="0" indent="0">
              <a:buNone/>
            </a:pPr>
            <a:r>
              <a:rPr lang="en-CA" b="1" dirty="0">
                <a:latin typeface="Calibri" panose="020F0502020204030204" pitchFamily="34" charset="0"/>
              </a:rPr>
              <a:t>Positive Test Results:</a:t>
            </a:r>
            <a:endParaRPr lang="en-US" b="1" dirty="0">
              <a:latin typeface="Calibri" panose="020F0502020204030204" pitchFamily="34" charset="0"/>
            </a:endParaRPr>
          </a:p>
          <a:p>
            <a:r>
              <a:rPr lang="en-US" dirty="0">
                <a:latin typeface="Calibri" panose="020F0502020204030204" pitchFamily="34" charset="0"/>
              </a:rPr>
              <a:t>Public Health will provide directions about self-isolation and will do contact tracing.</a:t>
            </a:r>
          </a:p>
          <a:p>
            <a:pPr marL="0" indent="0">
              <a:buNone/>
            </a:pPr>
            <a:endParaRPr lang="en-US" dirty="0">
              <a:latin typeface="Calibri" panose="020F0502020204030204" pitchFamily="34" charset="0"/>
            </a:endParaRPr>
          </a:p>
          <a:p>
            <a:pPr marL="0" indent="0">
              <a:buNone/>
            </a:pPr>
            <a:r>
              <a:rPr lang="en-CA" b="1" dirty="0">
                <a:latin typeface="Calibri" panose="020F0502020204030204" pitchFamily="34" charset="0"/>
              </a:rPr>
              <a:t>Negative Test Results:</a:t>
            </a:r>
            <a:endParaRPr lang="en-US" b="1" dirty="0">
              <a:latin typeface="Calibri" panose="020F0502020204030204" pitchFamily="34" charset="0"/>
            </a:endParaRPr>
          </a:p>
          <a:p>
            <a:r>
              <a:rPr lang="en-US" dirty="0">
                <a:latin typeface="Calibri" panose="020F0502020204030204" pitchFamily="34" charset="0"/>
              </a:rPr>
              <a:t>If the test is negative, stay home symptoms are gone or your healthcare provider says you can return to school/work. If you had a fever you must be fever free for  24 hours without the use of medication to treat the fever i.e. acetaminophen, ibuprofen before returning.</a:t>
            </a:r>
          </a:p>
          <a:p>
            <a:pPr lvl="1"/>
            <a:endParaRPr lang="en-CA" dirty="0"/>
          </a:p>
        </p:txBody>
      </p:sp>
      <p:pic>
        <p:nvPicPr>
          <p:cNvPr id="7" name="Picture 6">
            <a:extLst>
              <a:ext uri="{FF2B5EF4-FFF2-40B4-BE49-F238E27FC236}">
                <a16:creationId xmlns:a16="http://schemas.microsoft.com/office/drawing/2014/main" id="{46EC1BBD-7093-4696-BF96-3DDC7D934802}"/>
              </a:ext>
            </a:extLst>
          </p:cNvPr>
          <p:cNvPicPr>
            <a:picLocks noChangeAspect="1"/>
          </p:cNvPicPr>
          <p:nvPr/>
        </p:nvPicPr>
        <p:blipFill>
          <a:blip r:embed="rId3"/>
          <a:stretch>
            <a:fillRect/>
          </a:stretch>
        </p:blipFill>
        <p:spPr>
          <a:xfrm>
            <a:off x="7812911" y="4606803"/>
            <a:ext cx="1030430" cy="401466"/>
          </a:xfrm>
          <a:prstGeom prst="rect">
            <a:avLst/>
          </a:prstGeom>
        </p:spPr>
      </p:pic>
    </p:spTree>
    <p:extLst>
      <p:ext uri="{BB962C8B-B14F-4D97-AF65-F5344CB8AC3E}">
        <p14:creationId xmlns:p14="http://schemas.microsoft.com/office/powerpoint/2010/main" val="3566473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57"/>
          <p:cNvSpPr txBox="1"/>
          <p:nvPr/>
        </p:nvSpPr>
        <p:spPr>
          <a:xfrm>
            <a:off x="214824" y="753466"/>
            <a:ext cx="8343250" cy="4242815"/>
          </a:xfrm>
          <a:prstGeom prst="rect">
            <a:avLst/>
          </a:prstGeom>
          <a:noFill/>
          <a:ln>
            <a:noFill/>
          </a:ln>
        </p:spPr>
        <p:txBody>
          <a:bodyPr spcFirstLastPara="1" wrap="square" lIns="91425" tIns="182875" rIns="91425" bIns="0" anchor="ctr" anchorCtr="0">
            <a:noAutofit/>
          </a:bodyPr>
          <a:lstStyle/>
          <a:p>
            <a:pPr marL="139700" lvl="0">
              <a:buClrTx/>
              <a:buSzPts val="1400"/>
            </a:pPr>
            <a:r>
              <a:rPr lang="en-CA" sz="2000" dirty="0">
                <a:latin typeface="Calibri" panose="020F0502020204030204" pitchFamily="34" charset="0"/>
                <a:cs typeface="Calibri" panose="020F0502020204030204" pitchFamily="34" charset="0"/>
              </a:rPr>
              <a:t>It is natural to feel stress, anxiety, grief, and worry during and after stressful situations like a pandemic.</a:t>
            </a:r>
          </a:p>
          <a:p>
            <a:pPr marL="139700" lvl="0">
              <a:buClrTx/>
              <a:buSzPts val="1400"/>
            </a:pPr>
            <a:r>
              <a:rPr lang="en-CA" sz="2000" dirty="0">
                <a:latin typeface="Calibri" panose="020F0502020204030204" pitchFamily="34" charset="0"/>
                <a:cs typeface="Calibri" panose="020F0502020204030204" pitchFamily="34" charset="0"/>
              </a:rPr>
              <a:t>When parents and caregivers are able to deal with the COVID-19 calmly and confidently, they provide the best support for their children. </a:t>
            </a:r>
          </a:p>
          <a:p>
            <a:pPr marL="139700" lvl="0">
              <a:buClrTx/>
              <a:buSzPts val="1400"/>
            </a:pPr>
            <a:r>
              <a:rPr lang="en-CA" sz="2000" dirty="0">
                <a:latin typeface="Calibri" panose="020F0502020204030204" pitchFamily="34" charset="0"/>
                <a:cs typeface="Calibri" panose="020F0502020204030204" pitchFamily="34" charset="0"/>
              </a:rPr>
              <a:t>Reaching out for help is not a sign of weakness; it is a sign of strength. </a:t>
            </a:r>
          </a:p>
          <a:p>
            <a:pPr marL="139700" lvl="0">
              <a:buClrTx/>
              <a:buSzPts val="1400"/>
            </a:pPr>
            <a:endParaRPr lang="en-CA" sz="2000" dirty="0">
              <a:latin typeface="Calibri" panose="020F0502020204030204" pitchFamily="34" charset="0"/>
              <a:cs typeface="Calibri" panose="020F0502020204030204" pitchFamily="34" charset="0"/>
            </a:endParaRPr>
          </a:p>
          <a:p>
            <a:pPr marL="139700" lvl="0">
              <a:buClrTx/>
              <a:buSzPts val="1400"/>
            </a:pPr>
            <a:r>
              <a:rPr lang="en-US" sz="2000" b="1" dirty="0">
                <a:latin typeface="Calibri" panose="020F0502020204030204" pitchFamily="34" charset="0"/>
              </a:rPr>
              <a:t>ASD-S: </a:t>
            </a:r>
            <a:r>
              <a:rPr lang="en-US" sz="2000" dirty="0">
                <a:latin typeface="Calibri" panose="020F0502020204030204" pitchFamily="34" charset="0"/>
              </a:rPr>
              <a:t>school guidance counsellors and Child and Youth Team</a:t>
            </a:r>
            <a:endParaRPr lang="en-CA" sz="2000" b="1" dirty="0">
              <a:latin typeface="Calibri" panose="020F0502020204030204" pitchFamily="34" charset="0"/>
              <a:cs typeface="Calibri" panose="020F0502020204030204" pitchFamily="34" charset="0"/>
            </a:endParaRPr>
          </a:p>
          <a:p>
            <a:pPr marL="139700" lvl="0">
              <a:buClrTx/>
              <a:buSzPts val="1400"/>
            </a:pPr>
            <a:r>
              <a:rPr lang="en-CA" sz="2000" b="1" dirty="0">
                <a:latin typeface="Calibri" panose="020F0502020204030204" pitchFamily="34" charset="0"/>
                <a:cs typeface="Calibri" panose="020F0502020204030204" pitchFamily="34" charset="0"/>
              </a:rPr>
              <a:t>CHIMO Helpline</a:t>
            </a:r>
            <a:r>
              <a:rPr lang="en-CA" sz="2000" dirty="0">
                <a:latin typeface="Calibri" panose="020F0502020204030204" pitchFamily="34" charset="0"/>
                <a:cs typeface="Calibri" panose="020F0502020204030204" pitchFamily="34" charset="0"/>
              </a:rPr>
              <a:t>: Help is just a call away at 1-800-667-5005 </a:t>
            </a:r>
          </a:p>
          <a:p>
            <a:pPr marL="139700" lvl="0">
              <a:buClrTx/>
              <a:buSzPts val="1400"/>
            </a:pPr>
            <a:r>
              <a:rPr lang="en-CA" sz="2000" b="1" dirty="0">
                <a:latin typeface="Calibri" panose="020F0502020204030204" pitchFamily="34" charset="0"/>
                <a:cs typeface="Calibri" panose="020F0502020204030204" pitchFamily="34" charset="0"/>
              </a:rPr>
              <a:t>Hope for Wellness Helpline: </a:t>
            </a:r>
            <a:r>
              <a:rPr lang="en-CA" sz="2000" dirty="0">
                <a:latin typeface="Calibri" panose="020F0502020204030204" pitchFamily="34" charset="0"/>
                <a:cs typeface="Calibri" panose="020F0502020204030204" pitchFamily="34" charset="0"/>
              </a:rPr>
              <a:t>offers counselling and crisis intervention o all Indigenous people across Canada: 1-855-242-3310 </a:t>
            </a:r>
          </a:p>
          <a:p>
            <a:pPr marL="139700" lvl="1">
              <a:buClrTx/>
              <a:buSzPts val="1400"/>
            </a:pPr>
            <a:r>
              <a:rPr lang="en-CA" sz="2000" b="1" dirty="0">
                <a:latin typeface="Calibri" panose="020F0502020204030204" pitchFamily="34" charset="0"/>
                <a:cs typeface="Calibri" panose="020F0502020204030204" pitchFamily="34" charset="0"/>
              </a:rPr>
              <a:t>Kids Help Phone </a:t>
            </a:r>
            <a:r>
              <a:rPr lang="en-CA" sz="2000" dirty="0">
                <a:latin typeface="Calibri" panose="020F0502020204030204" pitchFamily="34" charset="0"/>
                <a:cs typeface="Calibri" panose="020F0502020204030204" pitchFamily="34" charset="0"/>
              </a:rPr>
              <a:t>- Text TALK to 686868 or call 1-800-668-6868 to chat </a:t>
            </a:r>
          </a:p>
          <a:p>
            <a:pPr marL="139700" lvl="0">
              <a:buClrTx/>
              <a:buSzPts val="1400"/>
            </a:pPr>
            <a:r>
              <a:rPr lang="en-CA" sz="2000" dirty="0">
                <a:latin typeface="Calibri" panose="020F0502020204030204" pitchFamily="34" charset="0"/>
                <a:cs typeface="Calibri" panose="020F0502020204030204" pitchFamily="34" charset="0"/>
              </a:rPr>
              <a:t>with a volunteer Crisis Responder 24/7. </a:t>
            </a:r>
            <a:endParaRPr lang="en-US" sz="2000" dirty="0">
              <a:solidFill>
                <a:schemeClr val="bg1"/>
              </a:solidFill>
              <a:latin typeface="Calibri" panose="020F0502020204030204" pitchFamily="34" charset="0"/>
              <a:ea typeface="Anaheim"/>
              <a:cs typeface="Calibri" panose="020F0502020204030204" pitchFamily="34" charset="0"/>
              <a:sym typeface="Anaheim"/>
            </a:endParaRPr>
          </a:p>
          <a:p>
            <a:pPr marL="457200" lvl="0" indent="-317500">
              <a:lnSpc>
                <a:spcPct val="115000"/>
              </a:lnSpc>
              <a:buClr>
                <a:schemeClr val="accent2"/>
              </a:buClr>
              <a:buSzPts val="1400"/>
              <a:buFont typeface="Anaheim"/>
              <a:buChar char="●"/>
            </a:pPr>
            <a:endParaRPr dirty="0">
              <a:solidFill>
                <a:schemeClr val="bg1"/>
              </a:solidFill>
              <a:latin typeface="+mn-lt"/>
              <a:ea typeface="Anaheim"/>
              <a:cs typeface="Anaheim"/>
              <a:sym typeface="Anaheim"/>
            </a:endParaRPr>
          </a:p>
        </p:txBody>
      </p:sp>
      <p:sp>
        <p:nvSpPr>
          <p:cNvPr id="835" name="Google Shape;835;p57"/>
          <p:cNvSpPr txBox="1">
            <a:spLocks noGrp="1"/>
          </p:cNvSpPr>
          <p:nvPr>
            <p:ph type="ctrTitle"/>
          </p:nvPr>
        </p:nvSpPr>
        <p:spPr>
          <a:xfrm>
            <a:off x="939300" y="93698"/>
            <a:ext cx="7265400" cy="51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dirty="0">
                <a:solidFill>
                  <a:schemeClr val="bg1"/>
                </a:solidFill>
                <a:latin typeface="Calibri" panose="020F0502020204030204" pitchFamily="34" charset="0"/>
                <a:cs typeface="Calibri" panose="020F0502020204030204" pitchFamily="34" charset="0"/>
              </a:rPr>
              <a:t>Mental Health During COVID-19</a:t>
            </a:r>
            <a:endParaRPr sz="3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3726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B6E7A-C216-4620-9C2A-6C7C95BD974F}"/>
              </a:ext>
            </a:extLst>
          </p:cNvPr>
          <p:cNvSpPr>
            <a:spLocks noGrp="1"/>
          </p:cNvSpPr>
          <p:nvPr>
            <p:ph type="title"/>
          </p:nvPr>
        </p:nvSpPr>
        <p:spPr/>
        <p:txBody>
          <a:bodyPr/>
          <a:lstStyle/>
          <a:p>
            <a:r>
              <a:rPr lang="en-US" dirty="0">
                <a:solidFill>
                  <a:schemeClr val="bg1"/>
                </a:solidFill>
              </a:rPr>
              <a:t>Thank You!</a:t>
            </a:r>
            <a:endParaRPr lang="en-CA" dirty="0">
              <a:solidFill>
                <a:schemeClr val="bg1"/>
              </a:solidFill>
            </a:endParaRPr>
          </a:p>
        </p:txBody>
      </p:sp>
      <p:pic>
        <p:nvPicPr>
          <p:cNvPr id="10" name="Content Placeholder 9">
            <a:extLst>
              <a:ext uri="{FF2B5EF4-FFF2-40B4-BE49-F238E27FC236}">
                <a16:creationId xmlns:a16="http://schemas.microsoft.com/office/drawing/2014/main" id="{B459CD6F-9D43-400C-85F2-555C7D21CA75}"/>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6030410" y="3105250"/>
            <a:ext cx="2801073" cy="1858594"/>
          </a:xfrm>
        </p:spPr>
      </p:pic>
      <p:sp>
        <p:nvSpPr>
          <p:cNvPr id="8" name="Text Placeholder 7">
            <a:extLst>
              <a:ext uri="{FF2B5EF4-FFF2-40B4-BE49-F238E27FC236}">
                <a16:creationId xmlns:a16="http://schemas.microsoft.com/office/drawing/2014/main" id="{250B876B-F628-4DCD-BCDC-6F4FCF29B09D}"/>
              </a:ext>
            </a:extLst>
          </p:cNvPr>
          <p:cNvSpPr>
            <a:spLocks noGrp="1"/>
          </p:cNvSpPr>
          <p:nvPr>
            <p:ph type="body" sz="half" idx="2"/>
          </p:nvPr>
        </p:nvSpPr>
        <p:spPr>
          <a:xfrm>
            <a:off x="629840" y="453553"/>
            <a:ext cx="7657633" cy="4458915"/>
          </a:xfrm>
        </p:spPr>
        <p:txBody>
          <a:bodyPr>
            <a:noAutofit/>
          </a:bodyPr>
          <a:lstStyle/>
          <a:p>
            <a:r>
              <a:rPr lang="en-US" sz="2000" dirty="0"/>
              <a:t>For further information, please consult with your school administrator, or the Anglophone South School District Office. </a:t>
            </a:r>
          </a:p>
          <a:p>
            <a:r>
              <a:rPr lang="en-US" sz="2000" dirty="0"/>
              <a:t>1-506-658-5300</a:t>
            </a:r>
          </a:p>
          <a:p>
            <a:r>
              <a:rPr lang="en-CA" sz="2000" dirty="0">
                <a:hlinkClick r:id="rId5"/>
              </a:rPr>
              <a:t>ASD-S website</a:t>
            </a:r>
            <a:endParaRPr lang="en-US" sz="2000" dirty="0"/>
          </a:p>
          <a:p>
            <a:r>
              <a:rPr lang="en-CA" sz="2000" dirty="0">
                <a:hlinkClick r:id="rId6"/>
              </a:rPr>
              <a:t>Return to School: Guide for Parents and Public Sept 2020</a:t>
            </a:r>
            <a:endParaRPr lang="en-US" sz="2000" dirty="0"/>
          </a:p>
          <a:p>
            <a:r>
              <a:rPr lang="en-CA" sz="2000" dirty="0">
                <a:hlinkClick r:id="rId7"/>
              </a:rPr>
              <a:t>Government of New Brunswick COVID-19 website</a:t>
            </a:r>
            <a:endParaRPr lang="en-US" sz="2000" dirty="0"/>
          </a:p>
          <a:p>
            <a:endParaRPr lang="en-US" sz="2000" dirty="0"/>
          </a:p>
          <a:p>
            <a:endParaRPr lang="en-US" sz="2000" dirty="0"/>
          </a:p>
          <a:p>
            <a:r>
              <a:rPr lang="en-US" sz="2000" dirty="0"/>
              <a:t>Stay Connected for Updates:</a:t>
            </a:r>
          </a:p>
          <a:p>
            <a:r>
              <a:rPr lang="en-US" sz="2000" dirty="0"/>
              <a:t>Twitter: @</a:t>
            </a:r>
            <a:r>
              <a:rPr lang="en-US" sz="2000" dirty="0" err="1"/>
              <a:t>ASDS_South</a:t>
            </a:r>
            <a:endParaRPr lang="en-US" sz="2000" dirty="0"/>
          </a:p>
          <a:p>
            <a:r>
              <a:rPr lang="en-US" sz="2000" dirty="0"/>
              <a:t>Facebook: @</a:t>
            </a:r>
            <a:r>
              <a:rPr lang="en-US" sz="2000" dirty="0" err="1"/>
              <a:t>AngloSouthSchools</a:t>
            </a:r>
            <a:endParaRPr lang="en-CA" sz="2000" dirty="0"/>
          </a:p>
        </p:txBody>
      </p:sp>
      <p:sp>
        <p:nvSpPr>
          <p:cNvPr id="3" name="TextBox 2">
            <a:extLst>
              <a:ext uri="{FF2B5EF4-FFF2-40B4-BE49-F238E27FC236}">
                <a16:creationId xmlns:a16="http://schemas.microsoft.com/office/drawing/2014/main" id="{EB99A07D-2FDB-47B1-B3FC-83CD6A14D523}"/>
              </a:ext>
            </a:extLst>
          </p:cNvPr>
          <p:cNvSpPr txBox="1"/>
          <p:nvPr/>
        </p:nvSpPr>
        <p:spPr>
          <a:xfrm flipH="1">
            <a:off x="939300" y="1108953"/>
            <a:ext cx="6755278" cy="307777"/>
          </a:xfrm>
          <a:prstGeom prst="rect">
            <a:avLst/>
          </a:prstGeom>
          <a:noFill/>
        </p:spPr>
        <p:txBody>
          <a:bodyPr wrap="square" rtlCol="0">
            <a:spAutoFit/>
          </a:bodyPr>
          <a:lstStyle/>
          <a:p>
            <a:r>
              <a:rPr lang="en-US" dirty="0"/>
              <a:t> </a:t>
            </a:r>
            <a:endParaRPr lang="en-CA" dirty="0"/>
          </a:p>
        </p:txBody>
      </p:sp>
    </p:spTree>
    <p:extLst>
      <p:ext uri="{BB962C8B-B14F-4D97-AF65-F5344CB8AC3E}">
        <p14:creationId xmlns:p14="http://schemas.microsoft.com/office/powerpoint/2010/main" val="2281089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EB5A92-9128-46D3-97F2-EB206E7350FD}"/>
              </a:ext>
            </a:extLst>
          </p:cNvPr>
          <p:cNvSpPr>
            <a:spLocks noGrp="1"/>
          </p:cNvSpPr>
          <p:nvPr>
            <p:ph type="body" idx="1"/>
          </p:nvPr>
        </p:nvSpPr>
        <p:spPr/>
        <p:txBody>
          <a:bodyPr/>
          <a:lstStyle/>
          <a:p>
            <a:pPr marL="158750" indent="0">
              <a:buClrTx/>
              <a:buSzPct val="100000"/>
              <a:buNone/>
            </a:pPr>
            <a:r>
              <a:rPr lang="en-US" sz="2000" dirty="0">
                <a:solidFill>
                  <a:schemeClr val="bg1"/>
                </a:solidFill>
                <a:latin typeface="Calibri" panose="020F0502020204030204" pitchFamily="34" charset="0"/>
              </a:rPr>
              <a:t>Mandate </a:t>
            </a:r>
          </a:p>
          <a:p>
            <a:pPr marL="501650" indent="-342900">
              <a:buClrTx/>
              <a:buSzPct val="100000"/>
              <a:buFont typeface="Arial" panose="020B0604020202020204" pitchFamily="34" charset="0"/>
              <a:buChar char="•"/>
            </a:pPr>
            <a:r>
              <a:rPr lang="en-US" sz="2000" dirty="0">
                <a:solidFill>
                  <a:schemeClr val="bg1"/>
                </a:solidFill>
                <a:latin typeface="Calibri" panose="020F0502020204030204" pitchFamily="34" charset="0"/>
              </a:rPr>
              <a:t>Provide quality, curriculum based education, for all public school students. Getting students to school is essential</a:t>
            </a:r>
          </a:p>
          <a:p>
            <a:pPr marL="501650" indent="-342900">
              <a:buClrTx/>
              <a:buSzPct val="100000"/>
              <a:buFont typeface="Arial" panose="020B0604020202020204" pitchFamily="34" charset="0"/>
              <a:buChar char="•"/>
            </a:pPr>
            <a:r>
              <a:rPr lang="en-US" sz="2000" dirty="0">
                <a:solidFill>
                  <a:schemeClr val="bg1"/>
                </a:solidFill>
                <a:latin typeface="Calibri" panose="020F0502020204030204" pitchFamily="34" charset="0"/>
              </a:rPr>
              <a:t>Learning will continue full time whether at school or when there is a need for self-isolation</a:t>
            </a:r>
          </a:p>
          <a:p>
            <a:pPr marL="501650" indent="-342900">
              <a:buClrTx/>
              <a:buSzPct val="100000"/>
              <a:buFont typeface="Arial" panose="020B0604020202020204" pitchFamily="34" charset="0"/>
              <a:buChar char="•"/>
            </a:pPr>
            <a:r>
              <a:rPr lang="en-US" sz="2000" dirty="0">
                <a:solidFill>
                  <a:schemeClr val="bg1"/>
                </a:solidFill>
                <a:latin typeface="Calibri" panose="020F0502020204030204" pitchFamily="34" charset="0"/>
              </a:rPr>
              <a:t>Every school has a COVID-19 Operational Plan to help guide staff, students, families and general public. The plan will be reviewed monthly by the school administrators.</a:t>
            </a:r>
          </a:p>
        </p:txBody>
      </p:sp>
      <p:sp>
        <p:nvSpPr>
          <p:cNvPr id="3" name="Title 2">
            <a:extLst>
              <a:ext uri="{FF2B5EF4-FFF2-40B4-BE49-F238E27FC236}">
                <a16:creationId xmlns:a16="http://schemas.microsoft.com/office/drawing/2014/main" id="{2AF67622-EF60-451D-B352-A12EA4281089}"/>
              </a:ext>
            </a:extLst>
          </p:cNvPr>
          <p:cNvSpPr>
            <a:spLocks noGrp="1"/>
          </p:cNvSpPr>
          <p:nvPr>
            <p:ph type="ctrTitle"/>
          </p:nvPr>
        </p:nvSpPr>
        <p:spPr/>
        <p:txBody>
          <a:bodyPr/>
          <a:lstStyle/>
          <a:p>
            <a:r>
              <a:rPr lang="en-US" sz="3200" dirty="0">
                <a:solidFill>
                  <a:schemeClr val="bg1"/>
                </a:solidFill>
                <a:latin typeface="Calibri" panose="020F0502020204030204" pitchFamily="34" charset="0"/>
              </a:rPr>
              <a:t>Guiding Principles</a:t>
            </a:r>
          </a:p>
        </p:txBody>
      </p:sp>
      <p:pic>
        <p:nvPicPr>
          <p:cNvPr id="5" name="Picture 4">
            <a:extLst>
              <a:ext uri="{FF2B5EF4-FFF2-40B4-BE49-F238E27FC236}">
                <a16:creationId xmlns:a16="http://schemas.microsoft.com/office/drawing/2014/main" id="{393069AC-BAF7-45E3-9EE8-3EEB732E866B}"/>
              </a:ext>
            </a:extLst>
          </p:cNvPr>
          <p:cNvPicPr>
            <a:picLocks noChangeAspect="1"/>
          </p:cNvPicPr>
          <p:nvPr/>
        </p:nvPicPr>
        <p:blipFill>
          <a:blip r:embed="rId2"/>
          <a:stretch>
            <a:fillRect/>
          </a:stretch>
        </p:blipFill>
        <p:spPr>
          <a:xfrm>
            <a:off x="7488820" y="4423715"/>
            <a:ext cx="1517573" cy="588565"/>
          </a:xfrm>
          <a:prstGeom prst="rect">
            <a:avLst/>
          </a:prstGeom>
        </p:spPr>
      </p:pic>
    </p:spTree>
    <p:extLst>
      <p:ext uri="{BB962C8B-B14F-4D97-AF65-F5344CB8AC3E}">
        <p14:creationId xmlns:p14="http://schemas.microsoft.com/office/powerpoint/2010/main" val="4215929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A8FA30-41F5-4DCA-866F-0FB333DE942D}"/>
              </a:ext>
            </a:extLst>
          </p:cNvPr>
          <p:cNvSpPr>
            <a:spLocks noGrp="1"/>
          </p:cNvSpPr>
          <p:nvPr>
            <p:ph type="body" idx="1"/>
          </p:nvPr>
        </p:nvSpPr>
        <p:spPr>
          <a:xfrm>
            <a:off x="1078504" y="835515"/>
            <a:ext cx="7703700" cy="3744947"/>
          </a:xfrm>
        </p:spPr>
        <p:txBody>
          <a:bodyPr/>
          <a:lstStyle/>
          <a:p>
            <a:pPr marL="158750" indent="0">
              <a:buClrTx/>
              <a:buSzPct val="101000"/>
              <a:buNone/>
            </a:pPr>
            <a:r>
              <a:rPr lang="en-US" sz="2400" b="1" dirty="0">
                <a:solidFill>
                  <a:schemeClr val="bg1"/>
                </a:solidFill>
                <a:latin typeface="Calibri" panose="020F0502020204030204" pitchFamily="34" charset="0"/>
              </a:rPr>
              <a:t>Why is it called COVID-19? </a:t>
            </a:r>
          </a:p>
          <a:p>
            <a:pPr marL="501650" indent="-342900">
              <a:buClrTx/>
              <a:buSzPct val="101000"/>
              <a:buFont typeface="Arial" panose="020B0604020202020204" pitchFamily="34" charset="0"/>
              <a:buChar char="•"/>
            </a:pPr>
            <a:r>
              <a:rPr lang="en-US" sz="2000" dirty="0">
                <a:solidFill>
                  <a:schemeClr val="bg1"/>
                </a:solidFill>
                <a:latin typeface="Calibri" panose="020F0502020204030204" pitchFamily="34" charset="0"/>
              </a:rPr>
              <a:t>CO (Corona – Latin for crown) </a:t>
            </a:r>
          </a:p>
          <a:p>
            <a:pPr marL="501650" indent="-342900">
              <a:buClrTx/>
              <a:buSzPct val="101000"/>
              <a:buFont typeface="Arial" panose="020B0604020202020204" pitchFamily="34" charset="0"/>
              <a:buChar char="•"/>
            </a:pPr>
            <a:r>
              <a:rPr lang="en-US" sz="2000" dirty="0">
                <a:solidFill>
                  <a:schemeClr val="bg1"/>
                </a:solidFill>
                <a:latin typeface="Calibri" panose="020F0502020204030204" pitchFamily="34" charset="0"/>
              </a:rPr>
              <a:t>VI (Virus) </a:t>
            </a:r>
          </a:p>
          <a:p>
            <a:pPr marL="501650" indent="-342900">
              <a:buClrTx/>
              <a:buSzPct val="101000"/>
              <a:buFont typeface="Arial" panose="020B0604020202020204" pitchFamily="34" charset="0"/>
              <a:buChar char="•"/>
            </a:pPr>
            <a:r>
              <a:rPr lang="en-US" sz="2000" dirty="0">
                <a:solidFill>
                  <a:schemeClr val="bg1"/>
                </a:solidFill>
                <a:latin typeface="Calibri" panose="020F0502020204030204" pitchFamily="34" charset="0"/>
              </a:rPr>
              <a:t>D (Disease) </a:t>
            </a:r>
          </a:p>
          <a:p>
            <a:pPr marL="501650" indent="-342900">
              <a:buClrTx/>
              <a:buSzPct val="101000"/>
              <a:buFont typeface="Arial" panose="020B0604020202020204" pitchFamily="34" charset="0"/>
              <a:buChar char="•"/>
            </a:pPr>
            <a:r>
              <a:rPr lang="en-US" sz="2000" dirty="0">
                <a:solidFill>
                  <a:schemeClr val="bg1"/>
                </a:solidFill>
                <a:latin typeface="Calibri" panose="020F0502020204030204" pitchFamily="34" charset="0"/>
              </a:rPr>
              <a:t>19 (for 2019 year discovered)</a:t>
            </a:r>
            <a:endParaRPr lang="en-NZ" sz="2000" dirty="0">
              <a:solidFill>
                <a:schemeClr val="bg1"/>
              </a:solidFill>
              <a:latin typeface="Calibri" panose="020F0502020204030204" pitchFamily="34" charset="0"/>
              <a:cs typeface="Calibri" panose="020F0502020204030204" pitchFamily="34" charset="0"/>
            </a:endParaRPr>
          </a:p>
          <a:p>
            <a:pPr>
              <a:buClrTx/>
              <a:buSzPct val="101000"/>
              <a:buFont typeface="Arial" panose="020B0604020202020204" pitchFamily="34" charset="0"/>
              <a:buChar char="•"/>
            </a:pPr>
            <a:endParaRPr lang="en-NZ" sz="1400" dirty="0">
              <a:solidFill>
                <a:schemeClr val="bg1"/>
              </a:solidFill>
              <a:latin typeface="Calibri" panose="020F0502020204030204" pitchFamily="34" charset="0"/>
              <a:cs typeface="Calibri" panose="020F0502020204030204" pitchFamily="34" charset="0"/>
            </a:endParaRPr>
          </a:p>
          <a:p>
            <a:pPr marL="158750" indent="0">
              <a:buNone/>
            </a:pPr>
            <a:endParaRPr lang="en-NZ" sz="2000" b="1" dirty="0">
              <a:solidFill>
                <a:schemeClr val="bg1"/>
              </a:solidFill>
              <a:latin typeface="Calibri" panose="020F0502020204030204" pitchFamily="34" charset="0"/>
              <a:cs typeface="Calibri" panose="020F0502020204030204" pitchFamily="34" charset="0"/>
            </a:endParaRPr>
          </a:p>
          <a:p>
            <a:pPr marL="158750" indent="0">
              <a:buNone/>
            </a:pPr>
            <a:r>
              <a:rPr lang="en-NZ" sz="2400" b="1" dirty="0">
                <a:solidFill>
                  <a:schemeClr val="bg1"/>
                </a:solidFill>
                <a:latin typeface="Calibri" panose="020F0502020204030204" pitchFamily="34" charset="0"/>
                <a:cs typeface="Calibri" panose="020F0502020204030204" pitchFamily="34" charset="0"/>
              </a:rPr>
              <a:t>Why is COVID-19 Different?</a:t>
            </a:r>
          </a:p>
          <a:p>
            <a:pPr marL="501650" indent="-342900">
              <a:buClrTx/>
              <a:buSzPct val="100000"/>
              <a:buFont typeface="Arial" panose="020B0604020202020204" pitchFamily="34" charset="0"/>
              <a:buChar char="•"/>
            </a:pPr>
            <a:r>
              <a:rPr lang="en-NZ" sz="2200" dirty="0">
                <a:solidFill>
                  <a:schemeClr val="bg1"/>
                </a:solidFill>
                <a:latin typeface="Calibri" panose="020F0502020204030204" pitchFamily="34" charset="0"/>
                <a:cs typeface="Calibri" panose="020F0502020204030204" pitchFamily="34" charset="0"/>
              </a:rPr>
              <a:t>It is a new coronavirus</a:t>
            </a:r>
          </a:p>
          <a:p>
            <a:pPr marL="501650" indent="-342900">
              <a:buClrTx/>
              <a:buSzPct val="100000"/>
              <a:buFont typeface="Arial" panose="020B0604020202020204" pitchFamily="34" charset="0"/>
              <a:buChar char="•"/>
            </a:pPr>
            <a:r>
              <a:rPr lang="en-NZ" sz="2000" dirty="0">
                <a:solidFill>
                  <a:schemeClr val="bg1"/>
                </a:solidFill>
                <a:latin typeface="Calibri" panose="020F0502020204030204" pitchFamily="34" charset="0"/>
                <a:cs typeface="Calibri" panose="020F0502020204030204" pitchFamily="34" charset="0"/>
              </a:rPr>
              <a:t>People do not have a natural immunity</a:t>
            </a:r>
          </a:p>
          <a:p>
            <a:pPr marL="501650" indent="-342900">
              <a:buClrTx/>
              <a:buSzPct val="100000"/>
              <a:buFont typeface="Arial" panose="020B0604020202020204" pitchFamily="34" charset="0"/>
              <a:buChar char="•"/>
            </a:pPr>
            <a:r>
              <a:rPr lang="en-NZ" sz="2000" dirty="0">
                <a:solidFill>
                  <a:schemeClr val="bg1"/>
                </a:solidFill>
                <a:latin typeface="Calibri" panose="020F0502020204030204" pitchFamily="34" charset="0"/>
                <a:cs typeface="Calibri" panose="020F0502020204030204" pitchFamily="34" charset="0"/>
              </a:rPr>
              <a:t>There is no vaccine</a:t>
            </a:r>
          </a:p>
          <a:p>
            <a:pPr marL="158750" indent="0">
              <a:buClrTx/>
              <a:buSzPct val="101000"/>
              <a:buNone/>
            </a:pPr>
            <a:endParaRPr lang="en-NZ" sz="1400" dirty="0">
              <a:solidFill>
                <a:schemeClr val="bg1"/>
              </a:solidFill>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D52DED75-3D9D-457E-9B75-E7E8E05CFFC6}"/>
              </a:ext>
            </a:extLst>
          </p:cNvPr>
          <p:cNvSpPr>
            <a:spLocks noGrp="1"/>
          </p:cNvSpPr>
          <p:nvPr>
            <p:ph type="ctrTitle"/>
          </p:nvPr>
        </p:nvSpPr>
        <p:spPr>
          <a:xfrm>
            <a:off x="939300" y="0"/>
            <a:ext cx="7265400" cy="619125"/>
          </a:xfrm>
        </p:spPr>
        <p:txBody>
          <a:bodyPr/>
          <a:lstStyle/>
          <a:p>
            <a:r>
              <a:rPr lang="en-US" sz="3200" dirty="0">
                <a:solidFill>
                  <a:schemeClr val="bg1"/>
                </a:solidFill>
                <a:latin typeface="Calibri" panose="020F0502020204030204" pitchFamily="34" charset="0"/>
              </a:rPr>
              <a:t>COVID-19</a:t>
            </a:r>
          </a:p>
        </p:txBody>
      </p:sp>
      <p:pic>
        <p:nvPicPr>
          <p:cNvPr id="4" name="Picture 3">
            <a:extLst>
              <a:ext uri="{FF2B5EF4-FFF2-40B4-BE49-F238E27FC236}">
                <a16:creationId xmlns:a16="http://schemas.microsoft.com/office/drawing/2014/main" id="{A48749CA-E045-474C-BBEE-FD9778AAC570}"/>
              </a:ext>
            </a:extLst>
          </p:cNvPr>
          <p:cNvPicPr>
            <a:picLocks noChangeAspect="1"/>
          </p:cNvPicPr>
          <p:nvPr/>
        </p:nvPicPr>
        <p:blipFill>
          <a:blip r:embed="rId3"/>
          <a:stretch>
            <a:fillRect/>
          </a:stretch>
        </p:blipFill>
        <p:spPr>
          <a:xfrm>
            <a:off x="7465671" y="4453140"/>
            <a:ext cx="1443854" cy="559974"/>
          </a:xfrm>
          <a:prstGeom prst="rect">
            <a:avLst/>
          </a:prstGeom>
        </p:spPr>
      </p:pic>
    </p:spTree>
    <p:extLst>
      <p:ext uri="{BB962C8B-B14F-4D97-AF65-F5344CB8AC3E}">
        <p14:creationId xmlns:p14="http://schemas.microsoft.com/office/powerpoint/2010/main" val="264297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642FA-EC05-4581-8494-928766D286EA}"/>
              </a:ext>
            </a:extLst>
          </p:cNvPr>
          <p:cNvSpPr>
            <a:spLocks noGrp="1"/>
          </p:cNvSpPr>
          <p:nvPr>
            <p:ph type="title"/>
          </p:nvPr>
        </p:nvSpPr>
        <p:spPr>
          <a:xfrm>
            <a:off x="1755746" y="-37464"/>
            <a:ext cx="7886700" cy="994172"/>
          </a:xfrm>
        </p:spPr>
        <p:txBody>
          <a:bodyPr>
            <a:normAutofit/>
          </a:bodyPr>
          <a:lstStyle/>
          <a:p>
            <a:r>
              <a:rPr lang="en-CA" sz="3200" dirty="0">
                <a:latin typeface="+mn-lt"/>
              </a:rPr>
              <a:t>How Does COVID-19 Spread?</a:t>
            </a:r>
            <a:endParaRPr lang="en-US" sz="3200" dirty="0">
              <a:latin typeface="+mn-lt"/>
            </a:endParaRPr>
          </a:p>
        </p:txBody>
      </p:sp>
      <p:pic>
        <p:nvPicPr>
          <p:cNvPr id="4" name="Picture 3">
            <a:extLst>
              <a:ext uri="{FF2B5EF4-FFF2-40B4-BE49-F238E27FC236}">
                <a16:creationId xmlns:a16="http://schemas.microsoft.com/office/drawing/2014/main" id="{783DC2A7-9502-4FAB-BE87-593C8E4BB5DC}"/>
              </a:ext>
            </a:extLst>
          </p:cNvPr>
          <p:cNvPicPr>
            <a:picLocks noChangeAspect="1"/>
          </p:cNvPicPr>
          <p:nvPr/>
        </p:nvPicPr>
        <p:blipFill>
          <a:blip r:embed="rId3"/>
          <a:stretch>
            <a:fillRect/>
          </a:stretch>
        </p:blipFill>
        <p:spPr>
          <a:xfrm>
            <a:off x="680936" y="769032"/>
            <a:ext cx="2834975" cy="1699153"/>
          </a:xfrm>
          <a:prstGeom prst="rect">
            <a:avLst/>
          </a:prstGeom>
        </p:spPr>
      </p:pic>
      <p:pic>
        <p:nvPicPr>
          <p:cNvPr id="3" name="Picture 2">
            <a:extLst>
              <a:ext uri="{FF2B5EF4-FFF2-40B4-BE49-F238E27FC236}">
                <a16:creationId xmlns:a16="http://schemas.microsoft.com/office/drawing/2014/main" id="{7CEB2C4C-2887-4D96-90F4-C8D2F79240DC}"/>
              </a:ext>
            </a:extLst>
          </p:cNvPr>
          <p:cNvPicPr>
            <a:picLocks noChangeAspect="1"/>
          </p:cNvPicPr>
          <p:nvPr/>
        </p:nvPicPr>
        <p:blipFill>
          <a:blip r:embed="rId4"/>
          <a:stretch>
            <a:fillRect/>
          </a:stretch>
        </p:blipFill>
        <p:spPr>
          <a:xfrm>
            <a:off x="3160177" y="1316710"/>
            <a:ext cx="2538919" cy="1690950"/>
          </a:xfrm>
          <a:prstGeom prst="rect">
            <a:avLst/>
          </a:prstGeom>
        </p:spPr>
      </p:pic>
      <p:pic>
        <p:nvPicPr>
          <p:cNvPr id="7" name="Picture 6">
            <a:extLst>
              <a:ext uri="{FF2B5EF4-FFF2-40B4-BE49-F238E27FC236}">
                <a16:creationId xmlns:a16="http://schemas.microsoft.com/office/drawing/2014/main" id="{092184CD-1747-46B6-9523-84A3DB472FFC}"/>
              </a:ext>
            </a:extLst>
          </p:cNvPr>
          <p:cNvPicPr>
            <a:picLocks noChangeAspect="1"/>
          </p:cNvPicPr>
          <p:nvPr/>
        </p:nvPicPr>
        <p:blipFill>
          <a:blip r:embed="rId5"/>
          <a:stretch>
            <a:fillRect/>
          </a:stretch>
        </p:blipFill>
        <p:spPr>
          <a:xfrm>
            <a:off x="5543086" y="749931"/>
            <a:ext cx="2729577" cy="1635983"/>
          </a:xfrm>
          <a:prstGeom prst="rect">
            <a:avLst/>
          </a:prstGeom>
        </p:spPr>
      </p:pic>
      <p:pic>
        <p:nvPicPr>
          <p:cNvPr id="5" name="Picture 4">
            <a:extLst>
              <a:ext uri="{FF2B5EF4-FFF2-40B4-BE49-F238E27FC236}">
                <a16:creationId xmlns:a16="http://schemas.microsoft.com/office/drawing/2014/main" id="{4DA71326-B104-4F59-BEC7-D0F8F6F452B7}"/>
              </a:ext>
            </a:extLst>
          </p:cNvPr>
          <p:cNvPicPr>
            <a:picLocks noChangeAspect="1"/>
          </p:cNvPicPr>
          <p:nvPr/>
        </p:nvPicPr>
        <p:blipFill>
          <a:blip r:embed="rId6"/>
          <a:stretch>
            <a:fillRect/>
          </a:stretch>
        </p:blipFill>
        <p:spPr>
          <a:xfrm>
            <a:off x="7523545" y="4493227"/>
            <a:ext cx="1403576" cy="544353"/>
          </a:xfrm>
          <a:prstGeom prst="rect">
            <a:avLst/>
          </a:prstGeom>
        </p:spPr>
      </p:pic>
      <p:sp>
        <p:nvSpPr>
          <p:cNvPr id="6" name="TextBox 5">
            <a:extLst>
              <a:ext uri="{FF2B5EF4-FFF2-40B4-BE49-F238E27FC236}">
                <a16:creationId xmlns:a16="http://schemas.microsoft.com/office/drawing/2014/main" id="{25F95A03-7BCD-46EF-9D20-4E27F3988B20}"/>
              </a:ext>
            </a:extLst>
          </p:cNvPr>
          <p:cNvSpPr txBox="1"/>
          <p:nvPr/>
        </p:nvSpPr>
        <p:spPr>
          <a:xfrm>
            <a:off x="216879" y="3274681"/>
            <a:ext cx="7591727" cy="1631216"/>
          </a:xfrm>
          <a:prstGeom prst="rect">
            <a:avLst/>
          </a:prstGeom>
          <a:noFill/>
        </p:spPr>
        <p:txBody>
          <a:bodyPr wrap="square" rtlCol="0">
            <a:spAutoFit/>
          </a:bodyPr>
          <a:lstStyle/>
          <a:p>
            <a:pPr marL="342900" indent="-342900">
              <a:buFont typeface="Arial" panose="020B0604020202020204" pitchFamily="34" charset="0"/>
              <a:buChar char="•"/>
            </a:pPr>
            <a:r>
              <a:rPr lang="en-CA" sz="2000" kern="1200" dirty="0">
                <a:solidFill>
                  <a:schemeClr val="tx1"/>
                </a:solidFill>
                <a:latin typeface="Calibri" panose="020F0502020204030204" pitchFamily="34" charset="0"/>
                <a:cs typeface="Calibri" panose="020F0502020204030204" pitchFamily="34" charset="0"/>
              </a:rPr>
              <a:t>By direct contact with respiratory droplets of a person infected with COVID-19. The droplets  come from the person breathing, speaking, coughing or sneezing. </a:t>
            </a:r>
          </a:p>
          <a:p>
            <a:pPr marL="342900" indent="-342900">
              <a:buFont typeface="Arial" panose="020B0604020202020204" pitchFamily="34" charset="0"/>
              <a:buChar char="•"/>
            </a:pPr>
            <a:r>
              <a:rPr lang="en-CA" sz="2000" kern="1200" dirty="0">
                <a:solidFill>
                  <a:schemeClr val="tx1"/>
                </a:solidFill>
                <a:latin typeface="Calibri" panose="020F0502020204030204" pitchFamily="34" charset="0"/>
                <a:cs typeface="Calibri" panose="020F0502020204030204" pitchFamily="34" charset="0"/>
              </a:rPr>
              <a:t>It can also be spread by a person touching a surface that has the COVID-19 virus on it and then touching their eyes, mouth, or nose.</a:t>
            </a:r>
            <a:r>
              <a:rPr lang="en-US" sz="2000" kern="1200" dirty="0">
                <a:solidFill>
                  <a:schemeClr val="tx1"/>
                </a:solidFill>
                <a:latin typeface="Calibri" panose="020F0502020204030204" pitchFamily="34" charset="0"/>
                <a:cs typeface="Calibri" panose="020F0502020204030204" pitchFamily="34" charset="0"/>
              </a:rPr>
              <a:t> </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3186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49588-D933-467F-A103-F57D4032A50B}"/>
              </a:ext>
            </a:extLst>
          </p:cNvPr>
          <p:cNvSpPr>
            <a:spLocks noGrp="1"/>
          </p:cNvSpPr>
          <p:nvPr>
            <p:ph type="title"/>
          </p:nvPr>
        </p:nvSpPr>
        <p:spPr/>
        <p:txBody>
          <a:bodyPr>
            <a:normAutofit fontScale="90000"/>
          </a:bodyPr>
          <a:lstStyle/>
          <a:p>
            <a:r>
              <a:rPr lang="en-US" sz="3600" dirty="0">
                <a:latin typeface="+mn-lt"/>
              </a:rPr>
              <a:t>Myth Buster: COVID-19 can be transmitted by mosquitoes,  your shoes, and 5G Networks.</a:t>
            </a:r>
            <a:br>
              <a:rPr lang="en-US" dirty="0"/>
            </a:br>
            <a:endParaRPr lang="en-CA" dirty="0"/>
          </a:p>
        </p:txBody>
      </p:sp>
      <p:pic>
        <p:nvPicPr>
          <p:cNvPr id="4" name="Content Placeholder 3">
            <a:extLst>
              <a:ext uri="{FF2B5EF4-FFF2-40B4-BE49-F238E27FC236}">
                <a16:creationId xmlns:a16="http://schemas.microsoft.com/office/drawing/2014/main" id="{6B8BD329-99C9-4DF6-9C3E-FC334CC5BD9B}"/>
              </a:ext>
            </a:extLst>
          </p:cNvPr>
          <p:cNvPicPr>
            <a:picLocks noGrp="1" noChangeAspect="1"/>
          </p:cNvPicPr>
          <p:nvPr>
            <p:ph idx="1"/>
          </p:nvPr>
        </p:nvPicPr>
        <p:blipFill>
          <a:blip r:embed="rId3"/>
          <a:stretch>
            <a:fillRect/>
          </a:stretch>
        </p:blipFill>
        <p:spPr>
          <a:xfrm rot="20613323">
            <a:off x="1392265" y="1315488"/>
            <a:ext cx="2101374" cy="1550855"/>
          </a:xfrm>
          <a:prstGeom prst="rect">
            <a:avLst/>
          </a:prstGeom>
        </p:spPr>
      </p:pic>
      <p:pic>
        <p:nvPicPr>
          <p:cNvPr id="5" name="Picture 4">
            <a:extLst>
              <a:ext uri="{FF2B5EF4-FFF2-40B4-BE49-F238E27FC236}">
                <a16:creationId xmlns:a16="http://schemas.microsoft.com/office/drawing/2014/main" id="{C451B9EC-95DF-4700-AA67-0BD1392CD3A0}"/>
              </a:ext>
            </a:extLst>
          </p:cNvPr>
          <p:cNvPicPr>
            <a:picLocks noChangeAspect="1"/>
          </p:cNvPicPr>
          <p:nvPr/>
        </p:nvPicPr>
        <p:blipFill>
          <a:blip r:embed="rId4"/>
          <a:stretch>
            <a:fillRect/>
          </a:stretch>
        </p:blipFill>
        <p:spPr>
          <a:xfrm rot="20986297">
            <a:off x="5183879" y="1473641"/>
            <a:ext cx="2418657" cy="1147502"/>
          </a:xfrm>
          <a:prstGeom prst="rect">
            <a:avLst/>
          </a:prstGeom>
        </p:spPr>
      </p:pic>
      <p:pic>
        <p:nvPicPr>
          <p:cNvPr id="6" name="Picture 5">
            <a:extLst>
              <a:ext uri="{FF2B5EF4-FFF2-40B4-BE49-F238E27FC236}">
                <a16:creationId xmlns:a16="http://schemas.microsoft.com/office/drawing/2014/main" id="{6389AE1C-4CF8-4EB6-AE90-2192C744D6E0}"/>
              </a:ext>
            </a:extLst>
          </p:cNvPr>
          <p:cNvPicPr>
            <a:picLocks noChangeAspect="1"/>
          </p:cNvPicPr>
          <p:nvPr/>
        </p:nvPicPr>
        <p:blipFill>
          <a:blip r:embed="rId5"/>
          <a:stretch>
            <a:fillRect/>
          </a:stretch>
        </p:blipFill>
        <p:spPr>
          <a:xfrm rot="1058196">
            <a:off x="3494481" y="1476312"/>
            <a:ext cx="1689343" cy="1321294"/>
          </a:xfrm>
          <a:prstGeom prst="rect">
            <a:avLst/>
          </a:prstGeom>
        </p:spPr>
      </p:pic>
      <p:pic>
        <p:nvPicPr>
          <p:cNvPr id="7" name="Picture 6">
            <a:extLst>
              <a:ext uri="{FF2B5EF4-FFF2-40B4-BE49-F238E27FC236}">
                <a16:creationId xmlns:a16="http://schemas.microsoft.com/office/drawing/2014/main" id="{E71D0B2B-A3A0-44FB-BE59-08B2AE73C71B}"/>
              </a:ext>
            </a:extLst>
          </p:cNvPr>
          <p:cNvPicPr>
            <a:picLocks noChangeAspect="1"/>
          </p:cNvPicPr>
          <p:nvPr/>
        </p:nvPicPr>
        <p:blipFill>
          <a:blip r:embed="rId6"/>
          <a:stretch>
            <a:fillRect/>
          </a:stretch>
        </p:blipFill>
        <p:spPr>
          <a:xfrm>
            <a:off x="7429867" y="4327065"/>
            <a:ext cx="1402202" cy="542591"/>
          </a:xfrm>
          <a:prstGeom prst="rect">
            <a:avLst/>
          </a:prstGeom>
        </p:spPr>
      </p:pic>
      <p:sp>
        <p:nvSpPr>
          <p:cNvPr id="9" name="TextBox 8">
            <a:extLst>
              <a:ext uri="{FF2B5EF4-FFF2-40B4-BE49-F238E27FC236}">
                <a16:creationId xmlns:a16="http://schemas.microsoft.com/office/drawing/2014/main" id="{74A2E76F-CF95-4C16-AE9E-60EE270005A8}"/>
              </a:ext>
            </a:extLst>
          </p:cNvPr>
          <p:cNvSpPr txBox="1"/>
          <p:nvPr/>
        </p:nvSpPr>
        <p:spPr>
          <a:xfrm>
            <a:off x="758758" y="3387900"/>
            <a:ext cx="6671109"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COVID-19 is not spread by mosquitoes or 5G Networks. </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The risk is low of getting infected by the virus on shoes. Leave your shoes at the door as a precaution. </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Remember, the main way it is spread is by respiratory droplets.  </a:t>
            </a:r>
            <a:endParaRPr lang="en-CA"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8798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E5A13D-21DD-49D3-9549-296F3D6433EC}"/>
              </a:ext>
            </a:extLst>
          </p:cNvPr>
          <p:cNvSpPr>
            <a:spLocks noGrp="1"/>
          </p:cNvSpPr>
          <p:nvPr>
            <p:ph type="ctrTitle"/>
          </p:nvPr>
        </p:nvSpPr>
        <p:spPr>
          <a:xfrm>
            <a:off x="1370499" y="185935"/>
            <a:ext cx="7547475" cy="993951"/>
          </a:xfrm>
        </p:spPr>
        <p:txBody>
          <a:bodyPr/>
          <a:lstStyle/>
          <a:p>
            <a:r>
              <a:rPr lang="en-CA" sz="3200" dirty="0">
                <a:solidFill>
                  <a:schemeClr val="bg1"/>
                </a:solidFill>
                <a:latin typeface="Calibri" panose="020F0502020204030204" pitchFamily="34" charset="0"/>
              </a:rPr>
              <a:t>New Brunswick FLATTENED THE CURVE</a:t>
            </a:r>
            <a:br>
              <a:rPr lang="en-CA" sz="3200" dirty="0">
                <a:solidFill>
                  <a:schemeClr val="bg1"/>
                </a:solidFill>
                <a:latin typeface="Calibri" panose="020F0502020204030204" pitchFamily="34" charset="0"/>
              </a:rPr>
            </a:br>
            <a:r>
              <a:rPr lang="en-CA" sz="3200" dirty="0">
                <a:solidFill>
                  <a:schemeClr val="bg1"/>
                </a:solidFill>
                <a:latin typeface="Calibri" panose="020F0502020204030204" pitchFamily="34" charset="0"/>
              </a:rPr>
              <a:t>…and now we dance</a:t>
            </a:r>
            <a:endParaRPr lang="en-US" sz="3200" dirty="0">
              <a:solidFill>
                <a:schemeClr val="bg1"/>
              </a:solidFill>
              <a:latin typeface="Calibri" panose="020F0502020204030204" pitchFamily="34" charset="0"/>
            </a:endParaRPr>
          </a:p>
        </p:txBody>
      </p:sp>
      <p:pic>
        <p:nvPicPr>
          <p:cNvPr id="8" name="Picture 7" descr="A close up of a map&#10;&#10;Description automatically generated">
            <a:extLst>
              <a:ext uri="{FF2B5EF4-FFF2-40B4-BE49-F238E27FC236}">
                <a16:creationId xmlns:a16="http://schemas.microsoft.com/office/drawing/2014/main" id="{44762DC6-8C88-439D-9512-D22853FE98C6}"/>
              </a:ext>
            </a:extLst>
          </p:cNvPr>
          <p:cNvPicPr>
            <a:picLocks noChangeAspect="1"/>
          </p:cNvPicPr>
          <p:nvPr/>
        </p:nvPicPr>
        <p:blipFill>
          <a:blip r:embed="rId3"/>
          <a:stretch>
            <a:fillRect/>
          </a:stretch>
        </p:blipFill>
        <p:spPr>
          <a:xfrm>
            <a:off x="1370499" y="1476076"/>
            <a:ext cx="6080887" cy="2958269"/>
          </a:xfrm>
          <a:prstGeom prst="rect">
            <a:avLst/>
          </a:prstGeom>
        </p:spPr>
      </p:pic>
      <p:sp>
        <p:nvSpPr>
          <p:cNvPr id="4" name="TextBox 3">
            <a:extLst>
              <a:ext uri="{FF2B5EF4-FFF2-40B4-BE49-F238E27FC236}">
                <a16:creationId xmlns:a16="http://schemas.microsoft.com/office/drawing/2014/main" id="{CE1FD7EF-445D-4BD7-B2C3-A39EAC53A1C1}"/>
              </a:ext>
            </a:extLst>
          </p:cNvPr>
          <p:cNvSpPr txBox="1"/>
          <p:nvPr/>
        </p:nvSpPr>
        <p:spPr>
          <a:xfrm>
            <a:off x="3473392" y="1910419"/>
            <a:ext cx="1875099" cy="215444"/>
          </a:xfrm>
          <a:prstGeom prst="rect">
            <a:avLst/>
          </a:prstGeom>
          <a:solidFill>
            <a:schemeClr val="tx1"/>
          </a:solidFill>
        </p:spPr>
        <p:txBody>
          <a:bodyPr wrap="square" rtlCol="0">
            <a:spAutoFit/>
          </a:bodyPr>
          <a:lstStyle/>
          <a:p>
            <a:r>
              <a:rPr lang="en-CA" sz="800" b="1" dirty="0">
                <a:solidFill>
                  <a:srgbClr val="FF0000"/>
                </a:solidFill>
              </a:rPr>
              <a:t>Reducing risk and spread</a:t>
            </a:r>
          </a:p>
        </p:txBody>
      </p:sp>
      <p:pic>
        <p:nvPicPr>
          <p:cNvPr id="2" name="Picture 1">
            <a:extLst>
              <a:ext uri="{FF2B5EF4-FFF2-40B4-BE49-F238E27FC236}">
                <a16:creationId xmlns:a16="http://schemas.microsoft.com/office/drawing/2014/main" id="{4B208FBA-AC9C-4924-80E9-9965768257C9}"/>
              </a:ext>
            </a:extLst>
          </p:cNvPr>
          <p:cNvPicPr>
            <a:picLocks noChangeAspect="1"/>
          </p:cNvPicPr>
          <p:nvPr/>
        </p:nvPicPr>
        <p:blipFill>
          <a:blip r:embed="rId4"/>
          <a:stretch>
            <a:fillRect/>
          </a:stretch>
        </p:blipFill>
        <p:spPr>
          <a:xfrm>
            <a:off x="7674015" y="4570581"/>
            <a:ext cx="1380428" cy="535375"/>
          </a:xfrm>
          <a:prstGeom prst="rect">
            <a:avLst/>
          </a:prstGeom>
        </p:spPr>
      </p:pic>
      <p:sp>
        <p:nvSpPr>
          <p:cNvPr id="5" name="TextBox 4">
            <a:extLst>
              <a:ext uri="{FF2B5EF4-FFF2-40B4-BE49-F238E27FC236}">
                <a16:creationId xmlns:a16="http://schemas.microsoft.com/office/drawing/2014/main" id="{8FED9355-3A56-4C33-9BAF-B2EC558E2D31}"/>
              </a:ext>
            </a:extLst>
          </p:cNvPr>
          <p:cNvSpPr txBox="1"/>
          <p:nvPr/>
        </p:nvSpPr>
        <p:spPr>
          <a:xfrm>
            <a:off x="612843" y="4434345"/>
            <a:ext cx="6945548" cy="707886"/>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“The Dance”- easing restrictions while using protective measures to reduce the risk of large outbreaks. </a:t>
            </a:r>
            <a:endParaRPr lang="en-CA"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8230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5817B29F-7A4E-43BF-A60A-76023AFF0877}"/>
              </a:ext>
            </a:extLst>
          </p:cNvPr>
          <p:cNvSpPr/>
          <p:nvPr/>
        </p:nvSpPr>
        <p:spPr>
          <a:xfrm>
            <a:off x="3707314" y="1762181"/>
            <a:ext cx="2645765" cy="1713055"/>
          </a:xfrm>
          <a:prstGeom prst="triangl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b="1" dirty="0">
              <a:solidFill>
                <a:schemeClr val="tx1"/>
              </a:solidFill>
            </a:endParaRPr>
          </a:p>
        </p:txBody>
      </p:sp>
      <p:sp>
        <p:nvSpPr>
          <p:cNvPr id="4" name="Oval 3">
            <a:extLst>
              <a:ext uri="{FF2B5EF4-FFF2-40B4-BE49-F238E27FC236}">
                <a16:creationId xmlns:a16="http://schemas.microsoft.com/office/drawing/2014/main" id="{50CD38FC-9D0E-47CF-ACF0-BC97CD8AE9B5}"/>
              </a:ext>
            </a:extLst>
          </p:cNvPr>
          <p:cNvSpPr/>
          <p:nvPr/>
        </p:nvSpPr>
        <p:spPr>
          <a:xfrm>
            <a:off x="3891064" y="256711"/>
            <a:ext cx="2462015" cy="1604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t>Physical Distance of at least 2 metres</a:t>
            </a:r>
          </a:p>
        </p:txBody>
      </p:sp>
      <p:sp>
        <p:nvSpPr>
          <p:cNvPr id="5" name="Oval 4">
            <a:extLst>
              <a:ext uri="{FF2B5EF4-FFF2-40B4-BE49-F238E27FC236}">
                <a16:creationId xmlns:a16="http://schemas.microsoft.com/office/drawing/2014/main" id="{42812D16-77D5-486F-ABEE-5BDA938DB240}"/>
              </a:ext>
            </a:extLst>
          </p:cNvPr>
          <p:cNvSpPr/>
          <p:nvPr/>
        </p:nvSpPr>
        <p:spPr>
          <a:xfrm>
            <a:off x="5824972" y="2965610"/>
            <a:ext cx="2899290" cy="17130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t>Wear a community mask, if 2 metres physical distance is not possible</a:t>
            </a:r>
          </a:p>
        </p:txBody>
      </p:sp>
      <p:sp>
        <p:nvSpPr>
          <p:cNvPr id="6" name="Oval 5">
            <a:extLst>
              <a:ext uri="{FF2B5EF4-FFF2-40B4-BE49-F238E27FC236}">
                <a16:creationId xmlns:a16="http://schemas.microsoft.com/office/drawing/2014/main" id="{0097ED99-CE70-4058-A102-EDA98F54F78B}"/>
              </a:ext>
            </a:extLst>
          </p:cNvPr>
          <p:cNvSpPr/>
          <p:nvPr/>
        </p:nvSpPr>
        <p:spPr>
          <a:xfrm>
            <a:off x="1394206" y="2965611"/>
            <a:ext cx="2899289" cy="1667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t>Frequent hand cleaning. Keep hands away from your face.</a:t>
            </a:r>
          </a:p>
        </p:txBody>
      </p:sp>
      <p:sp>
        <p:nvSpPr>
          <p:cNvPr id="2" name="Rectangle 1">
            <a:extLst>
              <a:ext uri="{FF2B5EF4-FFF2-40B4-BE49-F238E27FC236}">
                <a16:creationId xmlns:a16="http://schemas.microsoft.com/office/drawing/2014/main" id="{CBB32C4C-538F-42C5-BC1E-5BC11437FEA2}"/>
              </a:ext>
            </a:extLst>
          </p:cNvPr>
          <p:cNvSpPr/>
          <p:nvPr/>
        </p:nvSpPr>
        <p:spPr>
          <a:xfrm rot="20493863">
            <a:off x="650392" y="1177449"/>
            <a:ext cx="2178794" cy="923330"/>
          </a:xfrm>
          <a:prstGeom prst="rect">
            <a:avLst/>
          </a:prstGeom>
        </p:spPr>
        <p:txBody>
          <a:bodyPr wrap="square">
            <a:spAutoFit/>
          </a:bodyPr>
          <a:lstStyle/>
          <a:p>
            <a:pPr algn="ctr"/>
            <a:r>
              <a:rPr lang="en-CA" sz="1800" b="1" dirty="0">
                <a:solidFill>
                  <a:srgbClr val="055CBB"/>
                </a:solidFill>
                <a:latin typeface="+mn-lt"/>
              </a:rPr>
              <a:t>How to decrease your risk of getting COVID-19</a:t>
            </a:r>
          </a:p>
        </p:txBody>
      </p:sp>
      <p:sp>
        <p:nvSpPr>
          <p:cNvPr id="7" name="Explosion: 14 Points 6">
            <a:extLst>
              <a:ext uri="{FF2B5EF4-FFF2-40B4-BE49-F238E27FC236}">
                <a16:creationId xmlns:a16="http://schemas.microsoft.com/office/drawing/2014/main" id="{0712BC50-D7CD-4A69-BE87-2F43DF866959}"/>
              </a:ext>
            </a:extLst>
          </p:cNvPr>
          <p:cNvSpPr/>
          <p:nvPr/>
        </p:nvSpPr>
        <p:spPr>
          <a:xfrm rot="20986546">
            <a:off x="55277" y="447221"/>
            <a:ext cx="3659500" cy="2313700"/>
          </a:xfrm>
          <a:prstGeom prst="irregularSeal2">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FA035D2-E47E-48E3-9133-850BC679F5A4}"/>
              </a:ext>
            </a:extLst>
          </p:cNvPr>
          <p:cNvPicPr>
            <a:picLocks noChangeAspect="1"/>
          </p:cNvPicPr>
          <p:nvPr/>
        </p:nvPicPr>
        <p:blipFill rotWithShape="1">
          <a:blip r:embed="rId3"/>
          <a:srcRect l="45880" t="15152" r="-4716"/>
          <a:stretch/>
        </p:blipFill>
        <p:spPr>
          <a:xfrm>
            <a:off x="4716852" y="2329722"/>
            <a:ext cx="684762" cy="1037268"/>
          </a:xfrm>
          <a:prstGeom prst="rect">
            <a:avLst/>
          </a:prstGeom>
        </p:spPr>
      </p:pic>
      <p:pic>
        <p:nvPicPr>
          <p:cNvPr id="8" name="Picture 7">
            <a:extLst>
              <a:ext uri="{FF2B5EF4-FFF2-40B4-BE49-F238E27FC236}">
                <a16:creationId xmlns:a16="http://schemas.microsoft.com/office/drawing/2014/main" id="{67BBF78C-F67E-4DBC-9906-4602FE09CF8C}"/>
              </a:ext>
            </a:extLst>
          </p:cNvPr>
          <p:cNvPicPr>
            <a:picLocks noChangeAspect="1"/>
          </p:cNvPicPr>
          <p:nvPr/>
        </p:nvPicPr>
        <p:blipFill>
          <a:blip r:embed="rId4"/>
          <a:stretch>
            <a:fillRect/>
          </a:stretch>
        </p:blipFill>
        <p:spPr>
          <a:xfrm>
            <a:off x="7616142" y="4633056"/>
            <a:ext cx="1316144" cy="510444"/>
          </a:xfrm>
          <a:prstGeom prst="rect">
            <a:avLst/>
          </a:prstGeom>
        </p:spPr>
      </p:pic>
    </p:spTree>
    <p:extLst>
      <p:ext uri="{BB962C8B-B14F-4D97-AF65-F5344CB8AC3E}">
        <p14:creationId xmlns:p14="http://schemas.microsoft.com/office/powerpoint/2010/main" val="3533600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2FD3A-6033-4DAB-9735-DB681332FF2A}"/>
              </a:ext>
            </a:extLst>
          </p:cNvPr>
          <p:cNvSpPr>
            <a:spLocks noGrp="1"/>
          </p:cNvSpPr>
          <p:nvPr>
            <p:ph type="title"/>
          </p:nvPr>
        </p:nvSpPr>
        <p:spPr/>
        <p:txBody>
          <a:bodyPr>
            <a:normAutofit/>
          </a:bodyPr>
          <a:lstStyle/>
          <a:p>
            <a:pPr algn="ctr"/>
            <a:r>
              <a:rPr lang="en-US" sz="3200" dirty="0">
                <a:latin typeface="+mn-lt"/>
              </a:rPr>
              <a:t>Stay At Least 2 </a:t>
            </a:r>
            <a:r>
              <a:rPr lang="en-US" sz="3200" dirty="0" err="1">
                <a:latin typeface="+mn-lt"/>
              </a:rPr>
              <a:t>Metres</a:t>
            </a:r>
            <a:r>
              <a:rPr lang="en-US" sz="3200" dirty="0">
                <a:latin typeface="+mn-lt"/>
              </a:rPr>
              <a:t> Apart.</a:t>
            </a:r>
            <a:br>
              <a:rPr lang="en-US" sz="3200" dirty="0">
                <a:latin typeface="+mn-lt"/>
              </a:rPr>
            </a:br>
            <a:r>
              <a:rPr lang="en-US" sz="3200" dirty="0">
                <a:latin typeface="+mn-lt"/>
              </a:rPr>
              <a:t>A Little Space Can Make a Big Difference!</a:t>
            </a:r>
            <a:endParaRPr lang="en-CA" sz="3200" dirty="0">
              <a:latin typeface="+mn-lt"/>
            </a:endParaRPr>
          </a:p>
        </p:txBody>
      </p:sp>
      <p:pic>
        <p:nvPicPr>
          <p:cNvPr id="4" name="Content Placeholder 3">
            <a:extLst>
              <a:ext uri="{FF2B5EF4-FFF2-40B4-BE49-F238E27FC236}">
                <a16:creationId xmlns:a16="http://schemas.microsoft.com/office/drawing/2014/main" id="{265E5250-003F-4973-B29B-2C44FAEA550B}"/>
              </a:ext>
            </a:extLst>
          </p:cNvPr>
          <p:cNvPicPr>
            <a:picLocks noGrp="1" noChangeAspect="1"/>
          </p:cNvPicPr>
          <p:nvPr>
            <p:ph idx="1"/>
          </p:nvPr>
        </p:nvPicPr>
        <p:blipFill>
          <a:blip r:embed="rId3"/>
          <a:stretch>
            <a:fillRect/>
          </a:stretch>
        </p:blipFill>
        <p:spPr>
          <a:xfrm>
            <a:off x="1551165" y="1370013"/>
            <a:ext cx="6041669" cy="3262312"/>
          </a:xfrm>
          <a:prstGeom prst="rect">
            <a:avLst/>
          </a:prstGeom>
        </p:spPr>
      </p:pic>
      <p:pic>
        <p:nvPicPr>
          <p:cNvPr id="5" name="Picture 4">
            <a:extLst>
              <a:ext uri="{FF2B5EF4-FFF2-40B4-BE49-F238E27FC236}">
                <a16:creationId xmlns:a16="http://schemas.microsoft.com/office/drawing/2014/main" id="{B834249A-689E-4D1A-8A0B-E1567CB8307E}"/>
              </a:ext>
            </a:extLst>
          </p:cNvPr>
          <p:cNvPicPr>
            <a:picLocks noChangeAspect="1"/>
          </p:cNvPicPr>
          <p:nvPr/>
        </p:nvPicPr>
        <p:blipFill>
          <a:blip r:embed="rId4"/>
          <a:stretch>
            <a:fillRect/>
          </a:stretch>
        </p:blipFill>
        <p:spPr>
          <a:xfrm>
            <a:off x="7586173" y="4440532"/>
            <a:ext cx="1408298" cy="548687"/>
          </a:xfrm>
          <a:prstGeom prst="rect">
            <a:avLst/>
          </a:prstGeom>
        </p:spPr>
      </p:pic>
    </p:spTree>
    <p:extLst>
      <p:ext uri="{BB962C8B-B14F-4D97-AF65-F5344CB8AC3E}">
        <p14:creationId xmlns:p14="http://schemas.microsoft.com/office/powerpoint/2010/main" val="1994116710"/>
      </p:ext>
    </p:extLst>
  </p:cSld>
  <p:clrMapOvr>
    <a:masterClrMapping/>
  </p:clrMapOvr>
</p:sld>
</file>

<file path=ppt/theme/theme1.xml><?xml version="1.0" encoding="utf-8"?>
<a:theme xmlns:a="http://schemas.openxmlformats.org/drawingml/2006/main" name="COVID-19 by Slidesgo">
  <a:themeElements>
    <a:clrScheme name="Simple Light">
      <a:dk1>
        <a:srgbClr val="FFFFFF"/>
      </a:dk1>
      <a:lt1>
        <a:srgbClr val="00151F"/>
      </a:lt1>
      <a:dk2>
        <a:srgbClr val="00287F"/>
      </a:dk2>
      <a:lt2>
        <a:srgbClr val="00C5FF"/>
      </a:lt2>
      <a:accent1>
        <a:srgbClr val="6CF6EA"/>
      </a:accent1>
      <a:accent2>
        <a:srgbClr val="FFFFFF"/>
      </a:accent2>
      <a:accent3>
        <a:srgbClr val="00151F"/>
      </a:accent3>
      <a:accent4>
        <a:srgbClr val="00287F"/>
      </a:accent4>
      <a:accent5>
        <a:srgbClr val="00C5FF"/>
      </a:accent5>
      <a:accent6>
        <a:srgbClr val="6CF6EA"/>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C11437A1048D140BC083E3FF8FA9DDA" ma:contentTypeVersion="0" ma:contentTypeDescription="Create a new document." ma:contentTypeScope="" ma:versionID="d3d469adb51b3416126bcc5c1920ba99">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1ED4CE-10F1-44DB-B503-D5588B853425}"/>
</file>

<file path=customXml/itemProps2.xml><?xml version="1.0" encoding="utf-8"?>
<ds:datastoreItem xmlns:ds="http://schemas.openxmlformats.org/officeDocument/2006/customXml" ds:itemID="{219A7512-8011-4F90-8C3F-EDBC300DE0FA}"/>
</file>

<file path=customXml/itemProps3.xml><?xml version="1.0" encoding="utf-8"?>
<ds:datastoreItem xmlns:ds="http://schemas.openxmlformats.org/officeDocument/2006/customXml" ds:itemID="{C47818D0-6CB0-4334-A7AF-E57C6D9F25CA}"/>
</file>

<file path=docProps/app.xml><?xml version="1.0" encoding="utf-8"?>
<Properties xmlns="http://schemas.openxmlformats.org/officeDocument/2006/extended-properties" xmlns:vt="http://schemas.openxmlformats.org/officeDocument/2006/docPropsVTypes">
  <TotalTime>4253</TotalTime>
  <Words>3087</Words>
  <Application>Microsoft Office PowerPoint</Application>
  <PresentationFormat>On-screen Show (16:9)</PresentationFormat>
  <Paragraphs>298</Paragraphs>
  <Slides>27</Slides>
  <Notes>25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Anaheim</vt:lpstr>
      <vt:lpstr>Arial</vt:lpstr>
      <vt:lpstr>Calibri</vt:lpstr>
      <vt:lpstr>Calibri </vt:lpstr>
      <vt:lpstr>Calibri Light</vt:lpstr>
      <vt:lpstr>Muli Regular</vt:lpstr>
      <vt:lpstr>Saira Semi Condensed</vt:lpstr>
      <vt:lpstr>Saira SemiCondensed Medium</vt:lpstr>
      <vt:lpstr>Wingdings</vt:lpstr>
      <vt:lpstr>COVID-19 by Slidesgo</vt:lpstr>
      <vt:lpstr>Office Theme</vt:lpstr>
      <vt:lpstr>PowerPoint Presentation</vt:lpstr>
      <vt:lpstr>Welcome to School September 2020</vt:lpstr>
      <vt:lpstr>Guiding Principles</vt:lpstr>
      <vt:lpstr>COVID-19</vt:lpstr>
      <vt:lpstr>How Does COVID-19 Spread?</vt:lpstr>
      <vt:lpstr>Myth Buster: COVID-19 can be transmitted by mosquitoes,  your shoes, and 5G Networks. </vt:lpstr>
      <vt:lpstr>New Brunswick FLATTENED THE CURVE …and now we dance</vt:lpstr>
      <vt:lpstr>PowerPoint Presentation</vt:lpstr>
      <vt:lpstr>Stay At Least 2 Metres Apart. A Little Space Can Make a Big Difference!</vt:lpstr>
      <vt:lpstr>PowerPoint Presentation</vt:lpstr>
      <vt:lpstr>Tips for Using Hand Sanitizer</vt:lpstr>
      <vt:lpstr>PowerPoint Presentation</vt:lpstr>
      <vt:lpstr>Myth Buster: Face visors/shields are just as effective as masks for COVID-19 protection. </vt:lpstr>
      <vt:lpstr>PowerPoint Presentation</vt:lpstr>
      <vt:lpstr> Check Your Child Every Day  Before They Leave for School. </vt:lpstr>
      <vt:lpstr>Outbreak Management</vt:lpstr>
      <vt:lpstr>Taking the BUS to School….</vt:lpstr>
      <vt:lpstr>Walking or Driving to School…</vt:lpstr>
      <vt:lpstr>At School</vt:lpstr>
      <vt:lpstr>PowerPoint Presentation</vt:lpstr>
      <vt:lpstr>Who is Allowed to Enter a School?</vt:lpstr>
      <vt:lpstr>School Operational Plan</vt:lpstr>
      <vt:lpstr>Vulnerable Students</vt:lpstr>
      <vt:lpstr>If Your Child Feels Sick at School…</vt:lpstr>
      <vt:lpstr>If someone who lives in your house gets tested for COVID-19…</vt:lpstr>
      <vt:lpstr>Mental Health During COVID-19</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dc:title>
  <dc:creator>Tooley, Clare (ASD-S)</dc:creator>
  <cp:lastModifiedBy>Hanlon, Jessica (ASD-S)</cp:lastModifiedBy>
  <cp:revision>155</cp:revision>
  <cp:lastPrinted>2020-07-30T13:58:31Z</cp:lastPrinted>
  <dcterms:modified xsi:type="dcterms:W3CDTF">2020-08-26T13:59:56Z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0x0101009C11437A1048D140BC083E3FF8FA9DDA</vt:lpwstr>
  </property>
</Properties>
</file>